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handoutMasterIdLst>
    <p:handoutMasterId r:id="rId63"/>
  </p:handoutMasterIdLst>
  <p:sldIdLst>
    <p:sldId id="331" r:id="rId2"/>
    <p:sldId id="332" r:id="rId3"/>
    <p:sldId id="333" r:id="rId4"/>
    <p:sldId id="334" r:id="rId5"/>
    <p:sldId id="335" r:id="rId6"/>
    <p:sldId id="336" r:id="rId7"/>
    <p:sldId id="337" r:id="rId8"/>
    <p:sldId id="338" r:id="rId9"/>
    <p:sldId id="418" r:id="rId10"/>
    <p:sldId id="340" r:id="rId11"/>
    <p:sldId id="341" r:id="rId12"/>
    <p:sldId id="350" r:id="rId13"/>
    <p:sldId id="351" r:id="rId14"/>
    <p:sldId id="352" r:id="rId15"/>
    <p:sldId id="415" r:id="rId16"/>
    <p:sldId id="353" r:id="rId17"/>
    <p:sldId id="342" r:id="rId18"/>
    <p:sldId id="343" r:id="rId19"/>
    <p:sldId id="344" r:id="rId20"/>
    <p:sldId id="345" r:id="rId21"/>
    <p:sldId id="346" r:id="rId22"/>
    <p:sldId id="347" r:id="rId23"/>
    <p:sldId id="410" r:id="rId24"/>
    <p:sldId id="348" r:id="rId25"/>
    <p:sldId id="349" r:id="rId26"/>
    <p:sldId id="399" r:id="rId27"/>
    <p:sldId id="354" r:id="rId28"/>
    <p:sldId id="400" r:id="rId29"/>
    <p:sldId id="356" r:id="rId30"/>
    <p:sldId id="357" r:id="rId31"/>
    <p:sldId id="417" r:id="rId32"/>
    <p:sldId id="469" r:id="rId33"/>
    <p:sldId id="551" r:id="rId34"/>
    <p:sldId id="414" r:id="rId35"/>
    <p:sldId id="320" r:id="rId36"/>
    <p:sldId id="419" r:id="rId37"/>
    <p:sldId id="275" r:id="rId38"/>
    <p:sldId id="428" r:id="rId39"/>
    <p:sldId id="413" r:id="rId40"/>
    <p:sldId id="366" r:id="rId41"/>
    <p:sldId id="403" r:id="rId42"/>
    <p:sldId id="404" r:id="rId43"/>
    <p:sldId id="420" r:id="rId44"/>
    <p:sldId id="429" r:id="rId45"/>
    <p:sldId id="412" r:id="rId46"/>
    <p:sldId id="367" r:id="rId47"/>
    <p:sldId id="369" r:id="rId48"/>
    <p:sldId id="422" r:id="rId49"/>
    <p:sldId id="371" r:id="rId50"/>
    <p:sldId id="373" r:id="rId51"/>
    <p:sldId id="423" r:id="rId52"/>
    <p:sldId id="390" r:id="rId53"/>
    <p:sldId id="424" r:id="rId54"/>
    <p:sldId id="391" r:id="rId55"/>
    <p:sldId id="393" r:id="rId56"/>
    <p:sldId id="425" r:id="rId57"/>
    <p:sldId id="427" r:id="rId58"/>
    <p:sldId id="395" r:id="rId59"/>
    <p:sldId id="396" r:id="rId60"/>
    <p:sldId id="397" r:id="rId61"/>
  </p:sldIdLst>
  <p:sldSz cx="9144000" cy="6858000" type="screen4x3"/>
  <p:notesSz cx="7086600" cy="93726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MS PGothic" panose="020B0600070205080204" pitchFamily="34" charset="-128"/>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MS PGothic" panose="020B0600070205080204" pitchFamily="34" charset="-128"/>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MS PGothic" panose="020B0600070205080204" pitchFamily="34" charset="-128"/>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MS PGothic" panose="020B0600070205080204" pitchFamily="34" charset="-128"/>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MS PGothic" panose="020B0600070205080204" pitchFamily="34" charset="-128"/>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48">
          <p15:clr>
            <a:srgbClr val="A4A3A4"/>
          </p15:clr>
        </p15:guide>
        <p15:guide id="2" pos="5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1"/>
    <p:restoredTop sz="94653"/>
  </p:normalViewPr>
  <p:slideViewPr>
    <p:cSldViewPr snapToGrid="0" showGuides="1">
      <p:cViewPr varScale="1">
        <p:scale>
          <a:sx n="75" d="100"/>
          <a:sy n="75" d="100"/>
        </p:scale>
        <p:origin x="611" y="24"/>
      </p:cViewPr>
      <p:guideLst>
        <p:guide orient="horz" pos="848"/>
        <p:guide pos="506"/>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00" d="100"/>
        <a:sy n="100" d="100"/>
      </p:scale>
      <p:origin x="0" y="-83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106738" cy="446088"/>
          </a:xfrm>
          <a:prstGeom prst="rect">
            <a:avLst/>
          </a:prstGeom>
          <a:noFill/>
          <a:ln w="9525">
            <a:noFill/>
            <a:miter lim="800000"/>
          </a:ln>
        </p:spPr>
        <p:txBody>
          <a:bodyPr vert="horz" wrap="none" lIns="89090" tIns="44546" rIns="89090" bIns="44546" numCol="1" anchor="ctr" anchorCtr="0" compatLnSpc="1"/>
          <a:lstStyle>
            <a:lvl1pPr defTabSz="890905">
              <a:defRPr sz="1100">
                <a:latin typeface="Helvetica" pitchFamily="-84" charset="0"/>
              </a:defRPr>
            </a:lvl1pPr>
          </a:lstStyle>
          <a:p>
            <a:pPr marL="0" marR="0" lvl="0" indent="0" algn="l" defTabSz="890905" rtl="0" eaLnBrk="0" fontAlgn="base" latinLnBrk="0" hangingPunct="0">
              <a:lnSpc>
                <a:spcPct val="100000"/>
              </a:lnSpc>
              <a:spcBef>
                <a:spcPct val="0"/>
              </a:spcBef>
              <a:spcAft>
                <a:spcPct val="0"/>
              </a:spcAft>
              <a:buClrTx/>
              <a:buSzTx/>
              <a:buFontTx/>
              <a:buNone/>
              <a:defRPr/>
            </a:pPr>
            <a:endParaRPr kumimoji="0" lang="en-US" altLang="en-US" sz="1100" b="0" i="0" u="none" strike="noStrike" kern="1200" cap="none" spc="0" normalizeH="0" baseline="0" noProof="0">
              <a:ln>
                <a:noFill/>
              </a:ln>
              <a:solidFill>
                <a:schemeClr val="tx1"/>
              </a:solidFill>
              <a:effectLst/>
              <a:uLnTx/>
              <a:uFillTx/>
              <a:latin typeface="Helvetica" pitchFamily="-84" charset="0"/>
              <a:ea typeface="MS PGothic" panose="020B0600070205080204" pitchFamily="34" charset="-128"/>
              <a:cs typeface="+mn-cs"/>
            </a:endParaRPr>
          </a:p>
        </p:txBody>
      </p:sp>
      <p:sp>
        <p:nvSpPr>
          <p:cNvPr id="46083" name="Rectangle 3"/>
          <p:cNvSpPr>
            <a:spLocks noGrp="1" noChangeArrowheads="1"/>
          </p:cNvSpPr>
          <p:nvPr>
            <p:ph type="dt" sz="quarter" idx="1"/>
          </p:nvPr>
        </p:nvSpPr>
        <p:spPr bwMode="auto">
          <a:xfrm>
            <a:off x="3994150" y="0"/>
            <a:ext cx="3105150" cy="446088"/>
          </a:xfrm>
          <a:prstGeom prst="rect">
            <a:avLst/>
          </a:prstGeom>
          <a:noFill/>
          <a:ln w="9525">
            <a:noFill/>
            <a:miter lim="800000"/>
          </a:ln>
        </p:spPr>
        <p:txBody>
          <a:bodyPr vert="horz" wrap="none" lIns="89090" tIns="44546" rIns="89090" bIns="44546" numCol="1" anchor="ctr" anchorCtr="0" compatLnSpc="1"/>
          <a:lstStyle>
            <a:lvl1pPr algn="r" defTabSz="890905">
              <a:defRPr sz="1100">
                <a:latin typeface="Helvetica" pitchFamily="-84" charset="0"/>
              </a:defRPr>
            </a:lvl1pPr>
          </a:lstStyle>
          <a:p>
            <a:pPr marL="0" marR="0" lvl="0" indent="0" algn="r" defTabSz="890905" rtl="0" eaLnBrk="0" fontAlgn="base" latinLnBrk="0" hangingPunct="0">
              <a:lnSpc>
                <a:spcPct val="100000"/>
              </a:lnSpc>
              <a:spcBef>
                <a:spcPct val="0"/>
              </a:spcBef>
              <a:spcAft>
                <a:spcPct val="0"/>
              </a:spcAft>
              <a:buClrTx/>
              <a:buSzTx/>
              <a:buFontTx/>
              <a:buNone/>
              <a:defRPr/>
            </a:pPr>
            <a:endParaRPr kumimoji="0" lang="en-US" altLang="en-US" sz="1100" b="0" i="0" u="none" strike="noStrike" kern="1200" cap="none" spc="0" normalizeH="0" baseline="0" noProof="0">
              <a:ln>
                <a:noFill/>
              </a:ln>
              <a:solidFill>
                <a:schemeClr val="tx1"/>
              </a:solidFill>
              <a:effectLst/>
              <a:uLnTx/>
              <a:uFillTx/>
              <a:latin typeface="Helvetica" pitchFamily="-84" charset="0"/>
              <a:ea typeface="MS PGothic" panose="020B0600070205080204" pitchFamily="34" charset="-128"/>
              <a:cs typeface="+mn-cs"/>
            </a:endParaRPr>
          </a:p>
        </p:txBody>
      </p:sp>
      <p:sp>
        <p:nvSpPr>
          <p:cNvPr id="46084" name="Rectangle 4"/>
          <p:cNvSpPr>
            <a:spLocks noGrp="1" noChangeArrowheads="1"/>
          </p:cNvSpPr>
          <p:nvPr>
            <p:ph type="ftr" sz="quarter" idx="2"/>
          </p:nvPr>
        </p:nvSpPr>
        <p:spPr bwMode="auto">
          <a:xfrm>
            <a:off x="0" y="8939213"/>
            <a:ext cx="3106738" cy="446088"/>
          </a:xfrm>
          <a:prstGeom prst="rect">
            <a:avLst/>
          </a:prstGeom>
          <a:noFill/>
          <a:ln w="9525">
            <a:noFill/>
            <a:miter lim="800000"/>
          </a:ln>
        </p:spPr>
        <p:txBody>
          <a:bodyPr vert="horz" wrap="none" lIns="89090" tIns="44546" rIns="89090" bIns="44546" numCol="1" anchor="b" anchorCtr="0" compatLnSpc="1"/>
          <a:lstStyle>
            <a:lvl1pPr defTabSz="890905">
              <a:defRPr sz="1100">
                <a:latin typeface="Helvetica" pitchFamily="-84" charset="0"/>
              </a:defRPr>
            </a:lvl1pPr>
          </a:lstStyle>
          <a:p>
            <a:pPr marL="0" marR="0" lvl="0" indent="0" algn="l" defTabSz="890905" rtl="0" eaLnBrk="0" fontAlgn="base" latinLnBrk="0" hangingPunct="0">
              <a:lnSpc>
                <a:spcPct val="100000"/>
              </a:lnSpc>
              <a:spcBef>
                <a:spcPct val="0"/>
              </a:spcBef>
              <a:spcAft>
                <a:spcPct val="0"/>
              </a:spcAft>
              <a:buClrTx/>
              <a:buSzTx/>
              <a:buFontTx/>
              <a:buNone/>
              <a:defRPr/>
            </a:pPr>
            <a:endParaRPr kumimoji="0" lang="en-US" altLang="en-US" sz="1100" b="0" i="0" u="none" strike="noStrike" kern="1200" cap="none" spc="0" normalizeH="0" baseline="0" noProof="0">
              <a:ln>
                <a:noFill/>
              </a:ln>
              <a:solidFill>
                <a:schemeClr val="tx1"/>
              </a:solidFill>
              <a:effectLst/>
              <a:uLnTx/>
              <a:uFillTx/>
              <a:latin typeface="Helvetica" pitchFamily="-84" charset="0"/>
              <a:ea typeface="MS PGothic" panose="020B0600070205080204" pitchFamily="34" charset="-128"/>
              <a:cs typeface="+mn-cs"/>
            </a:endParaRPr>
          </a:p>
        </p:txBody>
      </p:sp>
      <p:sp>
        <p:nvSpPr>
          <p:cNvPr id="46085" name="Rectangle 5"/>
          <p:cNvSpPr>
            <a:spLocks noGrp="1" noChangeArrowheads="1"/>
          </p:cNvSpPr>
          <p:nvPr>
            <p:ph type="sldNum" sz="quarter" idx="3"/>
          </p:nvPr>
        </p:nvSpPr>
        <p:spPr bwMode="auto">
          <a:xfrm>
            <a:off x="3994150" y="8939213"/>
            <a:ext cx="3105150" cy="446088"/>
          </a:xfrm>
          <a:prstGeom prst="rect">
            <a:avLst/>
          </a:prstGeom>
          <a:noFill/>
          <a:ln w="9525">
            <a:noFill/>
            <a:miter lim="800000"/>
          </a:ln>
        </p:spPr>
        <p:txBody>
          <a:bodyPr vert="horz" wrap="none" lIns="89090" tIns="44546" rIns="89090" bIns="44546" numCol="1" anchor="b" anchorCtr="0" compatLnSpc="1"/>
          <a:lstStyle/>
          <a:p>
            <a:pPr lvl="0" algn="r" defTabSz="890905">
              <a:buNone/>
            </a:pPr>
            <a:fld id="{9A0DB2DC-4C9A-4742-B13C-FB6460FD3503}" type="slidenum">
              <a:rPr lang="en-US" altLang="en-US" sz="1100" dirty="0">
                <a:latin typeface="Helvetica" pitchFamily="-84" charset="0"/>
              </a:rPr>
              <a:t>‹#›</a:t>
            </a:fld>
            <a:endParaRPr lang="en-US" altLang="en-US" sz="1100" dirty="0">
              <a:latin typeface="Helvetica" pitchFamily="-8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0225" cy="466725"/>
          </a:xfrm>
          <a:prstGeom prst="rect">
            <a:avLst/>
          </a:prstGeom>
          <a:noFill/>
          <a:ln w="9525">
            <a:noFill/>
            <a:miter lim="800000"/>
          </a:ln>
        </p:spPr>
        <p:txBody>
          <a:bodyPr vert="horz" wrap="none" lIns="94035" tIns="47017" rIns="94035" bIns="47017" numCol="1" anchor="ctr" anchorCtr="0" compatLnSpc="1"/>
          <a:lstStyle>
            <a:lvl1pPr defTabSz="939800">
              <a:defRPr sz="1200">
                <a:latin typeface="Times New Roman" panose="02020603050405020304" pitchFamily="18" charset="0"/>
              </a:defRPr>
            </a:lvl1pPr>
          </a:lstStyle>
          <a:p>
            <a:pPr marL="0" marR="0" lvl="0" indent="0" algn="l" defTabSz="939800" rtl="0" eaLnBrk="0" fontAlgn="base" latinLnBrk="0" hangingPunct="0">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6147" name="Rectangle 3"/>
          <p:cNvSpPr>
            <a:spLocks noGrp="1" noChangeArrowheads="1"/>
          </p:cNvSpPr>
          <p:nvPr>
            <p:ph type="dt" idx="1"/>
          </p:nvPr>
        </p:nvSpPr>
        <p:spPr bwMode="auto">
          <a:xfrm>
            <a:off x="4016375" y="0"/>
            <a:ext cx="3070225" cy="466725"/>
          </a:xfrm>
          <a:prstGeom prst="rect">
            <a:avLst/>
          </a:prstGeom>
          <a:noFill/>
          <a:ln w="9525">
            <a:noFill/>
            <a:miter lim="800000"/>
          </a:ln>
        </p:spPr>
        <p:txBody>
          <a:bodyPr vert="horz" wrap="none" lIns="94035" tIns="47017" rIns="94035" bIns="47017" numCol="1" anchor="ctr" anchorCtr="0" compatLnSpc="1"/>
          <a:lstStyle>
            <a:lvl1pPr algn="r" defTabSz="939800">
              <a:defRPr sz="1200">
                <a:latin typeface="Times New Roman" panose="02020603050405020304" pitchFamily="18" charset="0"/>
              </a:defRPr>
            </a:lvl1pPr>
          </a:lstStyle>
          <a:p>
            <a:pPr marL="0" marR="0" lvl="0" indent="0" algn="r" defTabSz="939800" rtl="0" eaLnBrk="0" fontAlgn="base" latinLnBrk="0" hangingPunct="0">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1200150" y="704850"/>
            <a:ext cx="4687888" cy="3514725"/>
          </a:xfrm>
          <a:prstGeom prst="rect">
            <a:avLst/>
          </a:prstGeom>
          <a:noFill/>
          <a:ln w="9525" cap="flat" cmpd="sng">
            <a:solidFill>
              <a:srgbClr val="000000"/>
            </a:solidFill>
            <a:prstDash val="solid"/>
            <a:miter/>
            <a:headEnd type="none" w="med" len="med"/>
            <a:tailEnd type="none" w="med" len="med"/>
          </a:ln>
        </p:spPr>
      </p:sp>
      <p:sp>
        <p:nvSpPr>
          <p:cNvPr id="6149" name="Rectangle 5"/>
          <p:cNvSpPr>
            <a:spLocks noGrp="1" noChangeArrowheads="1"/>
          </p:cNvSpPr>
          <p:nvPr>
            <p:ph type="body" sz="quarter" idx="3"/>
          </p:nvPr>
        </p:nvSpPr>
        <p:spPr bwMode="auto">
          <a:xfrm>
            <a:off x="944563" y="4452938"/>
            <a:ext cx="5197475" cy="4214813"/>
          </a:xfrm>
          <a:prstGeom prst="rect">
            <a:avLst/>
          </a:prstGeom>
          <a:noFill/>
          <a:ln w="9525">
            <a:noFill/>
            <a:miter lim="800000"/>
          </a:ln>
        </p:spPr>
        <p:txBody>
          <a:bodyPr vert="horz" wrap="none" lIns="94035" tIns="47017" rIns="94035" bIns="47017"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Fifth level</a:t>
            </a:r>
          </a:p>
        </p:txBody>
      </p:sp>
      <p:sp>
        <p:nvSpPr>
          <p:cNvPr id="6150" name="Rectangle 6"/>
          <p:cNvSpPr>
            <a:spLocks noGrp="1" noChangeArrowheads="1"/>
          </p:cNvSpPr>
          <p:nvPr>
            <p:ph type="ftr" sz="quarter" idx="4"/>
          </p:nvPr>
        </p:nvSpPr>
        <p:spPr bwMode="auto">
          <a:xfrm>
            <a:off x="0" y="8905875"/>
            <a:ext cx="3070225" cy="466725"/>
          </a:xfrm>
          <a:prstGeom prst="rect">
            <a:avLst/>
          </a:prstGeom>
          <a:noFill/>
          <a:ln w="9525">
            <a:noFill/>
            <a:miter lim="800000"/>
          </a:ln>
        </p:spPr>
        <p:txBody>
          <a:bodyPr vert="horz" wrap="none" lIns="94035" tIns="47017" rIns="94035" bIns="47017" numCol="1" anchor="b" anchorCtr="0" compatLnSpc="1"/>
          <a:lstStyle>
            <a:lvl1pPr defTabSz="939800">
              <a:defRPr sz="1200">
                <a:latin typeface="Times New Roman" panose="02020603050405020304" pitchFamily="18" charset="0"/>
              </a:defRPr>
            </a:lvl1pPr>
          </a:lstStyle>
          <a:p>
            <a:pPr marL="0" marR="0" lvl="0" indent="0" algn="l" defTabSz="939800" rtl="0" eaLnBrk="0" fontAlgn="base" latinLnBrk="0" hangingPunct="0">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6151" name="Rectangle 7"/>
          <p:cNvSpPr>
            <a:spLocks noGrp="1" noChangeArrowheads="1"/>
          </p:cNvSpPr>
          <p:nvPr>
            <p:ph type="sldNum" sz="quarter" idx="5"/>
          </p:nvPr>
        </p:nvSpPr>
        <p:spPr bwMode="auto">
          <a:xfrm>
            <a:off x="4016375" y="8905875"/>
            <a:ext cx="3070225" cy="466725"/>
          </a:xfrm>
          <a:prstGeom prst="rect">
            <a:avLst/>
          </a:prstGeom>
          <a:noFill/>
          <a:ln w="9525">
            <a:noFill/>
            <a:miter lim="800000"/>
          </a:ln>
        </p:spPr>
        <p:txBody>
          <a:bodyPr vert="horz" wrap="none" lIns="94035" tIns="47017" rIns="94035" bIns="47017" numCol="1" anchor="b" anchorCtr="0" compatLnSpc="1"/>
          <a:lstStyle/>
          <a:p>
            <a:pPr lvl="0" algn="r" defTabSz="939800">
              <a:buNone/>
            </a:pPr>
            <a:fld id="{9A0DB2DC-4C9A-4742-B13C-FB6460FD3503}" type="slidenum">
              <a:rPr lang="en-US" altLang="en-US" sz="1200" dirty="0">
                <a:latin typeface="Times New Roman" panose="02020603050405020304" pitchFamily="18" charset="0"/>
              </a:rPr>
              <a:t>‹#›</a:t>
            </a:fld>
            <a:endParaRPr lang="en-US" altLang="en-US"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1</a:t>
            </a:fld>
            <a:endParaRPr lang="en-US" altLang="en-US" sz="1200" dirty="0">
              <a:latin typeface="Times New Roman" panose="02020603050405020304" pitchFamily="18" charset="0"/>
            </a:endParaRPr>
          </a:p>
        </p:txBody>
      </p:sp>
      <p:sp>
        <p:nvSpPr>
          <p:cNvPr id="6147" name="Rectangle 2"/>
          <p:cNvSpPr>
            <a:spLocks noGrp="1" noRot="1" noChangeAspect="1" noTextEdit="1"/>
          </p:cNvSpPr>
          <p:nvPr>
            <p:ph type="sldImg"/>
          </p:nvPr>
        </p:nvSpPr>
        <p:spPr/>
      </p:sp>
      <p:sp>
        <p:nvSpPr>
          <p:cNvPr id="6148"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10</a:t>
            </a:fld>
            <a:endParaRPr lang="en-US" altLang="en-US" sz="1200" dirty="0">
              <a:latin typeface="Times New Roman" panose="02020603050405020304" pitchFamily="18" charset="0"/>
            </a:endParaRPr>
          </a:p>
        </p:txBody>
      </p:sp>
      <p:sp>
        <p:nvSpPr>
          <p:cNvPr id="24579" name="Rectangle 2"/>
          <p:cNvSpPr>
            <a:spLocks noGrp="1" noRot="1" noChangeAspect="1" noTextEdit="1"/>
          </p:cNvSpPr>
          <p:nvPr>
            <p:ph type="sldImg"/>
          </p:nvPr>
        </p:nvSpPr>
        <p:spPr/>
      </p:sp>
      <p:sp>
        <p:nvSpPr>
          <p:cNvPr id="24580"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11</a:t>
            </a:fld>
            <a:endParaRPr lang="en-US" altLang="en-US" sz="1200" dirty="0">
              <a:latin typeface="Times New Roman" panose="02020603050405020304" pitchFamily="18" charset="0"/>
            </a:endParaRPr>
          </a:p>
        </p:txBody>
      </p:sp>
      <p:sp>
        <p:nvSpPr>
          <p:cNvPr id="26627" name="Rectangle 2"/>
          <p:cNvSpPr>
            <a:spLocks noGrp="1" noRot="1" noChangeAspect="1" noTextEdit="1"/>
          </p:cNvSpPr>
          <p:nvPr>
            <p:ph type="sldImg"/>
          </p:nvPr>
        </p:nvSpPr>
        <p:spPr/>
      </p:sp>
      <p:sp>
        <p:nvSpPr>
          <p:cNvPr id="26628"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12</a:t>
            </a:fld>
            <a:endParaRPr lang="en-US" altLang="en-US" sz="1200" dirty="0">
              <a:latin typeface="Times New Roman" panose="02020603050405020304" pitchFamily="18" charset="0"/>
            </a:endParaRPr>
          </a:p>
        </p:txBody>
      </p:sp>
      <p:sp>
        <p:nvSpPr>
          <p:cNvPr id="28675" name="Rectangle 2"/>
          <p:cNvSpPr>
            <a:spLocks noGrp="1" noRot="1" noChangeAspect="1" noTextEdit="1"/>
          </p:cNvSpPr>
          <p:nvPr>
            <p:ph type="sldImg"/>
          </p:nvPr>
        </p:nvSpPr>
        <p:spPr/>
      </p:sp>
      <p:sp>
        <p:nvSpPr>
          <p:cNvPr id="28676"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13</a:t>
            </a:fld>
            <a:endParaRPr lang="en-US" altLang="en-US" sz="1200" dirty="0">
              <a:latin typeface="Times New Roman" panose="02020603050405020304" pitchFamily="18" charset="0"/>
            </a:endParaRPr>
          </a:p>
        </p:txBody>
      </p:sp>
      <p:sp>
        <p:nvSpPr>
          <p:cNvPr id="30723" name="Rectangle 2"/>
          <p:cNvSpPr>
            <a:spLocks noGrp="1" noRot="1" noChangeAspect="1" noTextEdit="1"/>
          </p:cNvSpPr>
          <p:nvPr>
            <p:ph type="sldImg"/>
          </p:nvPr>
        </p:nvSpPr>
        <p:spPr/>
      </p:sp>
      <p:sp>
        <p:nvSpPr>
          <p:cNvPr id="30724"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14</a:t>
            </a:fld>
            <a:endParaRPr lang="en-US" altLang="en-US" sz="1200" dirty="0">
              <a:latin typeface="Times New Roman" panose="02020603050405020304" pitchFamily="18" charset="0"/>
            </a:endParaRPr>
          </a:p>
        </p:txBody>
      </p:sp>
      <p:sp>
        <p:nvSpPr>
          <p:cNvPr id="32771" name="Rectangle 2"/>
          <p:cNvSpPr>
            <a:spLocks noGrp="1" noRot="1" noChangeAspect="1" noTextEdit="1"/>
          </p:cNvSpPr>
          <p:nvPr>
            <p:ph type="sldImg"/>
          </p:nvPr>
        </p:nvSpPr>
        <p:spPr/>
      </p:sp>
      <p:sp>
        <p:nvSpPr>
          <p:cNvPr id="32772"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16</a:t>
            </a:fld>
            <a:endParaRPr lang="en-US" altLang="en-US" sz="1200" dirty="0">
              <a:latin typeface="Times New Roman" panose="02020603050405020304" pitchFamily="18" charset="0"/>
            </a:endParaRPr>
          </a:p>
        </p:txBody>
      </p:sp>
      <p:sp>
        <p:nvSpPr>
          <p:cNvPr id="35843" name="Rectangle 2"/>
          <p:cNvSpPr>
            <a:spLocks noGrp="1" noRot="1" noChangeAspect="1" noTextEdit="1"/>
          </p:cNvSpPr>
          <p:nvPr>
            <p:ph type="sldImg"/>
          </p:nvPr>
        </p:nvSpPr>
        <p:spPr/>
      </p:sp>
      <p:sp>
        <p:nvSpPr>
          <p:cNvPr id="35844"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17</a:t>
            </a:fld>
            <a:endParaRPr lang="en-US" altLang="en-US" sz="1200" dirty="0">
              <a:latin typeface="Times New Roman" panose="02020603050405020304" pitchFamily="18" charset="0"/>
            </a:endParaRPr>
          </a:p>
        </p:txBody>
      </p:sp>
      <p:sp>
        <p:nvSpPr>
          <p:cNvPr id="37891" name="Rectangle 2"/>
          <p:cNvSpPr>
            <a:spLocks noGrp="1" noRot="1" noChangeAspect="1" noTextEdit="1"/>
          </p:cNvSpPr>
          <p:nvPr>
            <p:ph type="sldImg"/>
          </p:nvPr>
        </p:nvSpPr>
        <p:spPr/>
      </p:sp>
      <p:sp>
        <p:nvSpPr>
          <p:cNvPr id="37892"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18</a:t>
            </a:fld>
            <a:endParaRPr lang="en-US" altLang="en-US" sz="1200" dirty="0">
              <a:latin typeface="Times New Roman" panose="02020603050405020304" pitchFamily="18" charset="0"/>
            </a:endParaRPr>
          </a:p>
        </p:txBody>
      </p:sp>
      <p:sp>
        <p:nvSpPr>
          <p:cNvPr id="39939" name="Rectangle 2"/>
          <p:cNvSpPr>
            <a:spLocks noGrp="1" noRot="1" noChangeAspect="1" noTextEdit="1"/>
          </p:cNvSpPr>
          <p:nvPr>
            <p:ph type="sldImg"/>
          </p:nvPr>
        </p:nvSpPr>
        <p:spPr/>
      </p:sp>
      <p:sp>
        <p:nvSpPr>
          <p:cNvPr id="39940"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19</a:t>
            </a:fld>
            <a:endParaRPr lang="en-US" altLang="en-US" sz="1200" dirty="0">
              <a:latin typeface="Times New Roman" panose="02020603050405020304" pitchFamily="18" charset="0"/>
            </a:endParaRPr>
          </a:p>
        </p:txBody>
      </p:sp>
      <p:sp>
        <p:nvSpPr>
          <p:cNvPr id="41987" name="Rectangle 2"/>
          <p:cNvSpPr>
            <a:spLocks noGrp="1" noRot="1" noChangeAspect="1" noTextEdit="1"/>
          </p:cNvSpPr>
          <p:nvPr>
            <p:ph type="sldImg"/>
          </p:nvPr>
        </p:nvSpPr>
        <p:spPr/>
      </p:sp>
      <p:sp>
        <p:nvSpPr>
          <p:cNvPr id="41988"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20</a:t>
            </a:fld>
            <a:endParaRPr lang="en-US" altLang="en-US" sz="1200" dirty="0">
              <a:latin typeface="Times New Roman" panose="02020603050405020304" pitchFamily="18" charset="0"/>
            </a:endParaRPr>
          </a:p>
        </p:txBody>
      </p:sp>
      <p:sp>
        <p:nvSpPr>
          <p:cNvPr id="44035" name="Rectangle 2"/>
          <p:cNvSpPr>
            <a:spLocks noGrp="1" noRot="1" noChangeAspect="1" noTextEdit="1"/>
          </p:cNvSpPr>
          <p:nvPr>
            <p:ph type="sldImg"/>
          </p:nvPr>
        </p:nvSpPr>
        <p:spPr/>
      </p:sp>
      <p:sp>
        <p:nvSpPr>
          <p:cNvPr id="44036"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2</a:t>
            </a:fld>
            <a:endParaRPr lang="en-US" altLang="en-US" sz="1200" dirty="0">
              <a:latin typeface="Times New Roman" panose="02020603050405020304" pitchFamily="18"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21</a:t>
            </a:fld>
            <a:endParaRPr lang="en-US" altLang="en-US" sz="1200" dirty="0">
              <a:latin typeface="Times New Roman" panose="02020603050405020304" pitchFamily="18" charset="0"/>
            </a:endParaRPr>
          </a:p>
        </p:txBody>
      </p:sp>
      <p:sp>
        <p:nvSpPr>
          <p:cNvPr id="46083" name="Rectangle 2"/>
          <p:cNvSpPr>
            <a:spLocks noGrp="1" noRot="1" noChangeAspect="1" noTextEdit="1"/>
          </p:cNvSpPr>
          <p:nvPr>
            <p:ph type="sldImg"/>
          </p:nvPr>
        </p:nvSpPr>
        <p:spPr/>
      </p:sp>
      <p:sp>
        <p:nvSpPr>
          <p:cNvPr id="46084"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22</a:t>
            </a:fld>
            <a:endParaRPr lang="en-US" altLang="en-US" sz="1200" dirty="0">
              <a:latin typeface="Times New Roman" panose="02020603050405020304" pitchFamily="18" charset="0"/>
            </a:endParaRPr>
          </a:p>
        </p:txBody>
      </p:sp>
      <p:sp>
        <p:nvSpPr>
          <p:cNvPr id="48131" name="Rectangle 2"/>
          <p:cNvSpPr>
            <a:spLocks noGrp="1" noRot="1" noChangeAspect="1" noTextEdit="1"/>
          </p:cNvSpPr>
          <p:nvPr>
            <p:ph type="sldImg"/>
          </p:nvPr>
        </p:nvSpPr>
        <p:spPr/>
      </p:sp>
      <p:sp>
        <p:nvSpPr>
          <p:cNvPr id="48132"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solidFill>
                  <a:srgbClr val="000000"/>
                </a:solidFill>
                <a:latin typeface="Times New Roman" panose="02020603050405020304" pitchFamily="18" charset="0"/>
              </a:rPr>
              <a:t>23</a:t>
            </a:fld>
            <a:endParaRPr lang="en-US" altLang="en-US" sz="1200" dirty="0">
              <a:solidFill>
                <a:srgbClr val="000000"/>
              </a:solidFill>
              <a:latin typeface="Times New Roman" panose="02020603050405020304" pitchFamily="18" charset="0"/>
            </a:endParaRPr>
          </a:p>
        </p:txBody>
      </p:sp>
      <p:sp>
        <p:nvSpPr>
          <p:cNvPr id="50179" name="Rectangle 2"/>
          <p:cNvSpPr>
            <a:spLocks noGrp="1" noRot="1" noChangeAspect="1" noTextEdit="1"/>
          </p:cNvSpPr>
          <p:nvPr>
            <p:ph type="sldImg"/>
          </p:nvPr>
        </p:nvSpPr>
        <p:spPr/>
      </p:sp>
      <p:sp>
        <p:nvSpPr>
          <p:cNvPr id="50180"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24</a:t>
            </a:fld>
            <a:endParaRPr lang="en-US" altLang="en-US" sz="1200" dirty="0">
              <a:latin typeface="Times New Roman" panose="02020603050405020304" pitchFamily="18" charset="0"/>
            </a:endParaRPr>
          </a:p>
        </p:txBody>
      </p:sp>
      <p:sp>
        <p:nvSpPr>
          <p:cNvPr id="52227" name="Rectangle 2"/>
          <p:cNvSpPr>
            <a:spLocks noGrp="1" noRot="1" noChangeAspect="1" noTextEdit="1"/>
          </p:cNvSpPr>
          <p:nvPr>
            <p:ph type="sldImg"/>
          </p:nvPr>
        </p:nvSpPr>
        <p:spPr/>
      </p:sp>
      <p:sp>
        <p:nvSpPr>
          <p:cNvPr id="52228"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25</a:t>
            </a:fld>
            <a:endParaRPr lang="en-US" altLang="en-US" sz="1200" dirty="0">
              <a:latin typeface="Times New Roman" panose="02020603050405020304" pitchFamily="18" charset="0"/>
            </a:endParaRPr>
          </a:p>
        </p:txBody>
      </p:sp>
      <p:sp>
        <p:nvSpPr>
          <p:cNvPr id="54275" name="Rectangle 2"/>
          <p:cNvSpPr>
            <a:spLocks noGrp="1" noRot="1" noChangeAspect="1" noTextEdit="1"/>
          </p:cNvSpPr>
          <p:nvPr>
            <p:ph type="sldImg"/>
          </p:nvPr>
        </p:nvSpPr>
        <p:spPr/>
      </p:sp>
      <p:sp>
        <p:nvSpPr>
          <p:cNvPr id="54276"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26</a:t>
            </a:fld>
            <a:endParaRPr lang="en-US" altLang="en-US" sz="1200" dirty="0">
              <a:latin typeface="Times New Roman" panose="02020603050405020304" pitchFamily="18" charset="0"/>
            </a:endParaRPr>
          </a:p>
        </p:txBody>
      </p:sp>
      <p:sp>
        <p:nvSpPr>
          <p:cNvPr id="56323" name="Rectangle 2"/>
          <p:cNvSpPr>
            <a:spLocks noGrp="1" noRot="1" noChangeAspect="1" noTextEdit="1"/>
          </p:cNvSpPr>
          <p:nvPr>
            <p:ph type="sldImg"/>
          </p:nvPr>
        </p:nvSpPr>
        <p:spPr/>
      </p:sp>
      <p:sp>
        <p:nvSpPr>
          <p:cNvPr id="56324"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27</a:t>
            </a:fld>
            <a:endParaRPr lang="en-US" altLang="en-US" sz="1200" dirty="0">
              <a:latin typeface="Times New Roman" panose="02020603050405020304" pitchFamily="18" charset="0"/>
            </a:endParaRPr>
          </a:p>
        </p:txBody>
      </p:sp>
      <p:sp>
        <p:nvSpPr>
          <p:cNvPr id="58371" name="Rectangle 2"/>
          <p:cNvSpPr>
            <a:spLocks noGrp="1" noRot="1" noChangeAspect="1" noTextEdit="1"/>
          </p:cNvSpPr>
          <p:nvPr>
            <p:ph type="sldImg"/>
          </p:nvPr>
        </p:nvSpPr>
        <p:spPr/>
      </p:sp>
      <p:sp>
        <p:nvSpPr>
          <p:cNvPr id="58372"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29</a:t>
            </a:fld>
            <a:endParaRPr lang="en-US" altLang="en-US" sz="1200" dirty="0">
              <a:latin typeface="Times New Roman" panose="02020603050405020304" pitchFamily="18" charset="0"/>
            </a:endParaRPr>
          </a:p>
        </p:txBody>
      </p:sp>
      <p:sp>
        <p:nvSpPr>
          <p:cNvPr id="61443" name="Rectangle 2"/>
          <p:cNvSpPr>
            <a:spLocks noGrp="1" noRot="1" noChangeAspect="1" noTextEdit="1"/>
          </p:cNvSpPr>
          <p:nvPr>
            <p:ph type="sldImg"/>
          </p:nvPr>
        </p:nvSpPr>
        <p:spPr/>
      </p:sp>
      <p:sp>
        <p:nvSpPr>
          <p:cNvPr id="61444"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30</a:t>
            </a:fld>
            <a:endParaRPr lang="en-US" altLang="en-US" sz="1200" dirty="0">
              <a:latin typeface="Times New Roman" panose="02020603050405020304" pitchFamily="18" charset="0"/>
            </a:endParaRPr>
          </a:p>
        </p:txBody>
      </p:sp>
      <p:sp>
        <p:nvSpPr>
          <p:cNvPr id="63491" name="Rectangle 2"/>
          <p:cNvSpPr>
            <a:spLocks noGrp="1" noRot="1" noChangeAspect="1" noTextEdit="1"/>
          </p:cNvSpPr>
          <p:nvPr>
            <p:ph type="sldImg"/>
          </p:nvPr>
        </p:nvSpPr>
        <p:spPr/>
      </p:sp>
      <p:sp>
        <p:nvSpPr>
          <p:cNvPr id="63492"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TextEdit="1"/>
          </p:cNvSpPr>
          <p:nvPr>
            <p:ph type="sldImg"/>
          </p:nvPr>
        </p:nvSpPr>
        <p:spPr/>
      </p:sp>
      <p:sp>
        <p:nvSpPr>
          <p:cNvPr id="10243"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34</a:t>
            </a:fld>
            <a:endParaRPr lang="en-US" altLang="en-US" sz="1200" dirty="0">
              <a:latin typeface="Times New Roman" panose="02020603050405020304" pitchFamily="18" charset="0"/>
            </a:endParaRPr>
          </a:p>
        </p:txBody>
      </p:sp>
      <p:sp>
        <p:nvSpPr>
          <p:cNvPr id="66563" name="Rectangle 2"/>
          <p:cNvSpPr>
            <a:spLocks noGrp="1" noRot="1" noChangeAspect="1" noTextEdit="1"/>
          </p:cNvSpPr>
          <p:nvPr>
            <p:ph type="sldImg"/>
          </p:nvPr>
        </p:nvSpPr>
        <p:spPr/>
      </p:sp>
      <p:sp>
        <p:nvSpPr>
          <p:cNvPr id="66564"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0275"/>
            <a:fld id="{9A0DB2DC-4C9A-4742-B13C-FB6460FD3503}" type="slidenum">
              <a:rPr lang="en-US" altLang="en-US" sz="1200" dirty="0">
                <a:latin typeface="Times New Roman" panose="02020603050405020304" pitchFamily="18" charset="0"/>
              </a:rPr>
              <a:t>35</a:t>
            </a:fld>
            <a:endParaRPr lang="en-US" altLang="en-US" sz="1200" dirty="0">
              <a:latin typeface="Times New Roman" panose="02020603050405020304" pitchFamily="18" charset="0"/>
            </a:endParaRPr>
          </a:p>
        </p:txBody>
      </p:sp>
      <p:sp>
        <p:nvSpPr>
          <p:cNvPr id="68611" name="Rectangle 2"/>
          <p:cNvSpPr>
            <a:spLocks noGrp="1" noRot="1" noChangeAspect="1" noTextEdit="1"/>
          </p:cNvSpPr>
          <p:nvPr>
            <p:ph type="sldImg"/>
          </p:nvPr>
        </p:nvSpPr>
        <p:spPr/>
      </p:sp>
      <p:sp>
        <p:nvSpPr>
          <p:cNvPr id="68612"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0275"/>
            <a:fld id="{9A0DB2DC-4C9A-4742-B13C-FB6460FD3503}" type="slidenum">
              <a:rPr lang="en-US" altLang="en-US" sz="1200" dirty="0">
                <a:latin typeface="Times New Roman" panose="02020603050405020304" pitchFamily="18" charset="0"/>
              </a:rPr>
              <a:t>36</a:t>
            </a:fld>
            <a:endParaRPr lang="en-US" altLang="en-US" sz="1200" dirty="0">
              <a:latin typeface="Times New Roman" panose="02020603050405020304" pitchFamily="18" charset="0"/>
            </a:endParaRPr>
          </a:p>
        </p:txBody>
      </p:sp>
      <p:sp>
        <p:nvSpPr>
          <p:cNvPr id="70659" name="Rectangle 2"/>
          <p:cNvSpPr>
            <a:spLocks noGrp="1" noRot="1" noChangeAspect="1" noTextEdit="1"/>
          </p:cNvSpPr>
          <p:nvPr>
            <p:ph type="sldImg"/>
          </p:nvPr>
        </p:nvSpPr>
        <p:spPr/>
      </p:sp>
      <p:sp>
        <p:nvSpPr>
          <p:cNvPr id="70660"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0275"/>
            <a:fld id="{9A0DB2DC-4C9A-4742-B13C-FB6460FD3503}" type="slidenum">
              <a:rPr lang="en-US" altLang="en-US" sz="1200" dirty="0">
                <a:latin typeface="Times New Roman" panose="02020603050405020304" pitchFamily="18" charset="0"/>
              </a:rPr>
              <a:t>37</a:t>
            </a:fld>
            <a:endParaRPr lang="en-US" altLang="en-US" sz="1200" dirty="0">
              <a:latin typeface="Times New Roman" panose="02020603050405020304" pitchFamily="18" charset="0"/>
            </a:endParaRPr>
          </a:p>
        </p:txBody>
      </p:sp>
      <p:sp>
        <p:nvSpPr>
          <p:cNvPr id="72707" name="Rectangle 2"/>
          <p:cNvSpPr>
            <a:spLocks noGrp="1" noRot="1" noChangeAspect="1" noTextEdit="1"/>
          </p:cNvSpPr>
          <p:nvPr>
            <p:ph type="sldImg"/>
          </p:nvPr>
        </p:nvSpPr>
        <p:spPr/>
      </p:sp>
      <p:sp>
        <p:nvSpPr>
          <p:cNvPr id="72708"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0275"/>
            <a:fld id="{9A0DB2DC-4C9A-4742-B13C-FB6460FD3503}" type="slidenum">
              <a:rPr lang="en-US" altLang="en-US" sz="1200" dirty="0">
                <a:latin typeface="Times New Roman" panose="02020603050405020304" pitchFamily="18" charset="0"/>
              </a:rPr>
              <a:t>38</a:t>
            </a:fld>
            <a:endParaRPr lang="en-US" altLang="en-US" sz="1200" dirty="0">
              <a:latin typeface="Times New Roman" panose="02020603050405020304" pitchFamily="18" charset="0"/>
            </a:endParaRPr>
          </a:p>
        </p:txBody>
      </p:sp>
      <p:sp>
        <p:nvSpPr>
          <p:cNvPr id="74755" name="Rectangle 2"/>
          <p:cNvSpPr>
            <a:spLocks noGrp="1" noRot="1" noChangeAspect="1" noTextEdit="1"/>
          </p:cNvSpPr>
          <p:nvPr>
            <p:ph type="sldImg"/>
          </p:nvPr>
        </p:nvSpPr>
        <p:spPr/>
      </p:sp>
      <p:sp>
        <p:nvSpPr>
          <p:cNvPr id="74756"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p:sp>
      <p:sp>
        <p:nvSpPr>
          <p:cNvPr id="76803"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TextEdit="1"/>
          </p:cNvSpPr>
          <p:nvPr>
            <p:ph type="sldImg"/>
          </p:nvPr>
        </p:nvSpPr>
        <p:spPr/>
      </p:sp>
      <p:sp>
        <p:nvSpPr>
          <p:cNvPr id="78851"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0275"/>
            <a:fld id="{9A0DB2DC-4C9A-4742-B13C-FB6460FD3503}" type="slidenum">
              <a:rPr lang="en-US" altLang="en-US" sz="1200" dirty="0">
                <a:latin typeface="Times New Roman" panose="02020603050405020304" pitchFamily="18" charset="0"/>
              </a:rPr>
              <a:t>43</a:t>
            </a:fld>
            <a:endParaRPr lang="en-US" altLang="en-US" sz="1200" dirty="0">
              <a:latin typeface="Times New Roman" panose="02020603050405020304" pitchFamily="18" charset="0"/>
            </a:endParaRPr>
          </a:p>
        </p:txBody>
      </p:sp>
      <p:sp>
        <p:nvSpPr>
          <p:cNvPr id="82947" name="Rectangle 2"/>
          <p:cNvSpPr>
            <a:spLocks noGrp="1" noRot="1" noChangeAspect="1" noTextEdit="1"/>
          </p:cNvSpPr>
          <p:nvPr>
            <p:ph type="sldImg"/>
          </p:nvPr>
        </p:nvSpPr>
        <p:spPr/>
      </p:sp>
      <p:sp>
        <p:nvSpPr>
          <p:cNvPr id="82948"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0275"/>
            <a:fld id="{9A0DB2DC-4C9A-4742-B13C-FB6460FD3503}" type="slidenum">
              <a:rPr lang="en-US" altLang="en-US" sz="1200" dirty="0">
                <a:latin typeface="Times New Roman" panose="02020603050405020304" pitchFamily="18" charset="0"/>
              </a:rPr>
              <a:t>44</a:t>
            </a:fld>
            <a:endParaRPr lang="en-US" altLang="en-US" sz="1200" dirty="0">
              <a:latin typeface="Times New Roman" panose="02020603050405020304" pitchFamily="18" charset="0"/>
            </a:endParaRPr>
          </a:p>
        </p:txBody>
      </p:sp>
      <p:sp>
        <p:nvSpPr>
          <p:cNvPr id="84995" name="Rectangle 2"/>
          <p:cNvSpPr>
            <a:spLocks noGrp="1" noRot="1" noChangeAspect="1" noTextEdit="1"/>
          </p:cNvSpPr>
          <p:nvPr>
            <p:ph type="sldImg"/>
          </p:nvPr>
        </p:nvSpPr>
        <p:spPr/>
      </p:sp>
      <p:sp>
        <p:nvSpPr>
          <p:cNvPr id="84996"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0275"/>
            <a:fld id="{9A0DB2DC-4C9A-4742-B13C-FB6460FD3503}" type="slidenum">
              <a:rPr lang="en-US" altLang="en-US" sz="1200" dirty="0">
                <a:latin typeface="Times New Roman" panose="02020603050405020304" pitchFamily="18" charset="0"/>
              </a:rPr>
              <a:t>45</a:t>
            </a:fld>
            <a:endParaRPr lang="en-US" altLang="en-US" sz="1200" dirty="0">
              <a:latin typeface="Times New Roman" panose="02020603050405020304" pitchFamily="18" charset="0"/>
            </a:endParaRPr>
          </a:p>
        </p:txBody>
      </p:sp>
      <p:sp>
        <p:nvSpPr>
          <p:cNvPr id="87043" name="Rectangle 2"/>
          <p:cNvSpPr>
            <a:spLocks noGrp="1" noRot="1" noChangeAspect="1" noTextEdit="1"/>
          </p:cNvSpPr>
          <p:nvPr>
            <p:ph type="sldImg"/>
          </p:nvPr>
        </p:nvSpPr>
        <p:spPr/>
      </p:sp>
      <p:sp>
        <p:nvSpPr>
          <p:cNvPr id="87044"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4</a:t>
            </a:fld>
            <a:endParaRPr lang="en-US" altLang="en-US" sz="1200" dirty="0">
              <a:latin typeface="Times New Roman" panose="02020603050405020304" pitchFamily="18" charset="0"/>
            </a:endParaRPr>
          </a:p>
        </p:txBody>
      </p:sp>
      <p:sp>
        <p:nvSpPr>
          <p:cNvPr id="12291" name="Rectangle 2"/>
          <p:cNvSpPr>
            <a:spLocks noGrp="1" noRot="1" noChangeAspect="1" noTextEdit="1"/>
          </p:cNvSpPr>
          <p:nvPr>
            <p:ph type="sldImg"/>
          </p:nvPr>
        </p:nvSpPr>
        <p:spPr/>
      </p:sp>
      <p:sp>
        <p:nvSpPr>
          <p:cNvPr id="12292"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p:sp>
      <p:sp>
        <p:nvSpPr>
          <p:cNvPr id="89091"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TextEdit="1"/>
          </p:cNvSpPr>
          <p:nvPr>
            <p:ph type="sldImg"/>
          </p:nvPr>
        </p:nvSpPr>
        <p:spPr/>
      </p:sp>
      <p:sp>
        <p:nvSpPr>
          <p:cNvPr id="93187"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48</a:t>
            </a:fld>
            <a:endParaRPr lang="en-US" altLang="en-US" sz="1200" dirty="0">
              <a:latin typeface="Times New Roman" panose="02020603050405020304" pitchFamily="18" charset="0"/>
            </a:endParaRPr>
          </a:p>
        </p:txBody>
      </p:sp>
      <p:sp>
        <p:nvSpPr>
          <p:cNvPr id="95235" name="Rectangle 2"/>
          <p:cNvSpPr>
            <a:spLocks noGrp="1" noRot="1" noChangeAspect="1" noTextEdit="1"/>
          </p:cNvSpPr>
          <p:nvPr>
            <p:ph type="sldImg"/>
          </p:nvPr>
        </p:nvSpPr>
        <p:spPr/>
      </p:sp>
      <p:sp>
        <p:nvSpPr>
          <p:cNvPr id="95236"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49</a:t>
            </a:fld>
            <a:endParaRPr lang="en-US" altLang="en-US" sz="1200" dirty="0">
              <a:latin typeface="Times New Roman" panose="02020603050405020304" pitchFamily="18" charset="0"/>
            </a:endParaRPr>
          </a:p>
        </p:txBody>
      </p:sp>
      <p:sp>
        <p:nvSpPr>
          <p:cNvPr id="97283" name="Rectangle 2"/>
          <p:cNvSpPr>
            <a:spLocks noGrp="1" noRot="1" noChangeAspect="1" noTextEdit="1"/>
          </p:cNvSpPr>
          <p:nvPr>
            <p:ph type="sldImg"/>
          </p:nvPr>
        </p:nvSpPr>
        <p:spPr/>
      </p:sp>
      <p:sp>
        <p:nvSpPr>
          <p:cNvPr id="97284"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50</a:t>
            </a:fld>
            <a:endParaRPr lang="en-US" altLang="en-US" sz="1200" dirty="0">
              <a:latin typeface="Times New Roman" panose="02020603050405020304" pitchFamily="18" charset="0"/>
            </a:endParaRPr>
          </a:p>
        </p:txBody>
      </p:sp>
      <p:sp>
        <p:nvSpPr>
          <p:cNvPr id="99331" name="Rectangle 2"/>
          <p:cNvSpPr>
            <a:spLocks noGrp="1" noRot="1" noChangeAspect="1" noTextEdit="1"/>
          </p:cNvSpPr>
          <p:nvPr>
            <p:ph type="sldImg"/>
          </p:nvPr>
        </p:nvSpPr>
        <p:spPr/>
      </p:sp>
      <p:sp>
        <p:nvSpPr>
          <p:cNvPr id="99332"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TextEdit="1"/>
          </p:cNvSpPr>
          <p:nvPr>
            <p:ph type="sldImg"/>
          </p:nvPr>
        </p:nvSpPr>
        <p:spPr/>
      </p:sp>
      <p:sp>
        <p:nvSpPr>
          <p:cNvPr id="101379"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52</a:t>
            </a:fld>
            <a:endParaRPr lang="en-US" altLang="en-US" sz="1200" dirty="0">
              <a:latin typeface="Times New Roman" panose="02020603050405020304" pitchFamily="18" charset="0"/>
            </a:endParaRPr>
          </a:p>
        </p:txBody>
      </p:sp>
      <p:sp>
        <p:nvSpPr>
          <p:cNvPr id="103427" name="Rectangle 2"/>
          <p:cNvSpPr>
            <a:spLocks noGrp="1" noRot="1" noChangeAspect="1" noTextEdit="1"/>
          </p:cNvSpPr>
          <p:nvPr>
            <p:ph type="sldImg"/>
          </p:nvPr>
        </p:nvSpPr>
        <p:spPr/>
      </p:sp>
      <p:sp>
        <p:nvSpPr>
          <p:cNvPr id="103428"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53</a:t>
            </a:fld>
            <a:endParaRPr lang="en-US" altLang="en-US" sz="1200" dirty="0">
              <a:latin typeface="Times New Roman" panose="02020603050405020304" pitchFamily="18" charset="0"/>
            </a:endParaRPr>
          </a:p>
        </p:txBody>
      </p:sp>
      <p:sp>
        <p:nvSpPr>
          <p:cNvPr id="105475" name="Rectangle 2"/>
          <p:cNvSpPr>
            <a:spLocks noGrp="1" noRot="1" noChangeAspect="1" noTextEdit="1"/>
          </p:cNvSpPr>
          <p:nvPr>
            <p:ph type="sldImg"/>
          </p:nvPr>
        </p:nvSpPr>
        <p:spPr/>
      </p:sp>
      <p:sp>
        <p:nvSpPr>
          <p:cNvPr id="105476"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54</a:t>
            </a:fld>
            <a:endParaRPr lang="en-US" altLang="en-US" sz="1200" dirty="0">
              <a:latin typeface="Times New Roman" panose="02020603050405020304" pitchFamily="18" charset="0"/>
            </a:endParaRPr>
          </a:p>
        </p:txBody>
      </p:sp>
      <p:sp>
        <p:nvSpPr>
          <p:cNvPr id="107523" name="Rectangle 2"/>
          <p:cNvSpPr>
            <a:spLocks noGrp="1" noRot="1" noChangeAspect="1" noTextEdit="1"/>
          </p:cNvSpPr>
          <p:nvPr>
            <p:ph type="sldImg"/>
          </p:nvPr>
        </p:nvSpPr>
        <p:spPr/>
      </p:sp>
      <p:sp>
        <p:nvSpPr>
          <p:cNvPr id="107524"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58</a:t>
            </a:fld>
            <a:endParaRPr lang="en-US" altLang="en-US" sz="1200" dirty="0">
              <a:latin typeface="Times New Roman" panose="02020603050405020304" pitchFamily="18" charset="0"/>
            </a:endParaRPr>
          </a:p>
        </p:txBody>
      </p:sp>
      <p:sp>
        <p:nvSpPr>
          <p:cNvPr id="112643" name="Rectangle 2"/>
          <p:cNvSpPr>
            <a:spLocks noGrp="1" noRot="1" noChangeAspect="1" noTextEdit="1"/>
          </p:cNvSpPr>
          <p:nvPr>
            <p:ph type="sldImg"/>
          </p:nvPr>
        </p:nvSpPr>
        <p:spPr/>
      </p:sp>
      <p:sp>
        <p:nvSpPr>
          <p:cNvPr id="112644"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5</a:t>
            </a:fld>
            <a:endParaRPr lang="en-US" altLang="en-US" sz="1200" dirty="0">
              <a:latin typeface="Times New Roman" panose="02020603050405020304" pitchFamily="18" charset="0"/>
            </a:endParaRPr>
          </a:p>
        </p:txBody>
      </p:sp>
      <p:sp>
        <p:nvSpPr>
          <p:cNvPr id="14339" name="Rectangle 2"/>
          <p:cNvSpPr>
            <a:spLocks noGrp="1" noRot="1" noChangeAspect="1" noTextEdit="1"/>
          </p:cNvSpPr>
          <p:nvPr>
            <p:ph type="sldImg"/>
          </p:nvPr>
        </p:nvSpPr>
        <p:spPr/>
      </p:sp>
      <p:sp>
        <p:nvSpPr>
          <p:cNvPr id="14340"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60</a:t>
            </a:fld>
            <a:endParaRPr lang="en-US" altLang="en-US" sz="1200" dirty="0">
              <a:latin typeface="Times New Roman" panose="02020603050405020304" pitchFamily="18" charset="0"/>
            </a:endParaRPr>
          </a:p>
        </p:txBody>
      </p:sp>
      <p:sp>
        <p:nvSpPr>
          <p:cNvPr id="115715" name="Rectangle 2"/>
          <p:cNvSpPr>
            <a:spLocks noGrp="1" noRot="1" noChangeAspect="1" noTextEdit="1"/>
          </p:cNvSpPr>
          <p:nvPr>
            <p:ph type="sldImg"/>
          </p:nvPr>
        </p:nvSpPr>
        <p:spPr/>
      </p:sp>
      <p:sp>
        <p:nvSpPr>
          <p:cNvPr id="115716"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6</a:t>
            </a:fld>
            <a:endParaRPr lang="en-US" altLang="en-US" sz="1200" dirty="0">
              <a:latin typeface="Times New Roman" panose="02020603050405020304" pitchFamily="18" charset="0"/>
            </a:endParaRPr>
          </a:p>
        </p:txBody>
      </p:sp>
      <p:sp>
        <p:nvSpPr>
          <p:cNvPr id="16387" name="Rectangle 2"/>
          <p:cNvSpPr>
            <a:spLocks noGrp="1" noRot="1" noChangeAspect="1" noTextEdit="1"/>
          </p:cNvSpPr>
          <p:nvPr>
            <p:ph type="sldImg"/>
          </p:nvPr>
        </p:nvSpPr>
        <p:spPr/>
      </p:sp>
      <p:sp>
        <p:nvSpPr>
          <p:cNvPr id="16388"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7</a:t>
            </a:fld>
            <a:endParaRPr lang="en-US" altLang="en-US" sz="1200" dirty="0">
              <a:latin typeface="Times New Roman" panose="02020603050405020304" pitchFamily="18" charset="0"/>
            </a:endParaRPr>
          </a:p>
        </p:txBody>
      </p:sp>
      <p:sp>
        <p:nvSpPr>
          <p:cNvPr id="18435" name="Rectangle 2"/>
          <p:cNvSpPr>
            <a:spLocks noGrp="1" noRot="1" noChangeAspect="1" noTextEdit="1"/>
          </p:cNvSpPr>
          <p:nvPr>
            <p:ph type="sldImg"/>
          </p:nvPr>
        </p:nvSpPr>
        <p:spPr/>
      </p:sp>
      <p:sp>
        <p:nvSpPr>
          <p:cNvPr id="18436"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8</a:t>
            </a:fld>
            <a:endParaRPr lang="en-US" altLang="en-US" sz="1200" dirty="0">
              <a:latin typeface="Times New Roman" panose="02020603050405020304" pitchFamily="18" charset="0"/>
            </a:endParaRPr>
          </a:p>
        </p:txBody>
      </p:sp>
      <p:sp>
        <p:nvSpPr>
          <p:cNvPr id="20483" name="Rectangle 2"/>
          <p:cNvSpPr>
            <a:spLocks noGrp="1" noRot="1" noChangeAspect="1" noTextEdit="1"/>
          </p:cNvSpPr>
          <p:nvPr>
            <p:ph type="sldImg"/>
          </p:nvPr>
        </p:nvSpPr>
        <p:spPr/>
      </p:sp>
      <p:sp>
        <p:nvSpPr>
          <p:cNvPr id="20484"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p:cNvSpPr>
          <p:nvPr>
            <p:ph type="sldNum" sz="quarter"/>
          </p:nvPr>
        </p:nvSpPr>
        <p:spPr>
          <a:xfrm>
            <a:off x="4016375" y="8905875"/>
            <a:ext cx="3070225" cy="466725"/>
          </a:xfrm>
          <a:prstGeom prst="rect">
            <a:avLst/>
          </a:prstGeom>
          <a:noFill/>
          <a:ln w="9525">
            <a:noFill/>
          </a:ln>
        </p:spPr>
        <p:txBody>
          <a:bodyPr wrap="none" lIns="94035" tIns="47017" rIns="94035" bIns="47017" anchor="b" anchorCtr="0"/>
          <a:lstStyle/>
          <a:p>
            <a:pPr lvl="0" algn="r" defTabSz="939800"/>
            <a:fld id="{9A0DB2DC-4C9A-4742-B13C-FB6460FD3503}" type="slidenum">
              <a:rPr lang="en-US" altLang="en-US" sz="1200" dirty="0">
                <a:latin typeface="Times New Roman" panose="02020603050405020304" pitchFamily="18" charset="0"/>
              </a:rPr>
              <a:t>9</a:t>
            </a:fld>
            <a:endParaRPr lang="en-US" altLang="en-US" sz="1200" dirty="0">
              <a:latin typeface="Times New Roman" panose="02020603050405020304" pitchFamily="18" charset="0"/>
            </a:endParaRPr>
          </a:p>
        </p:txBody>
      </p:sp>
      <p:sp>
        <p:nvSpPr>
          <p:cNvPr id="22531" name="Rectangle 2"/>
          <p:cNvSpPr>
            <a:spLocks noGrp="1" noRot="1" noChangeAspect="1" noTextEdit="1"/>
          </p:cNvSpPr>
          <p:nvPr>
            <p:ph type="sldImg"/>
          </p:nvPr>
        </p:nvSpPr>
        <p:spPr/>
      </p:sp>
      <p:sp>
        <p:nvSpPr>
          <p:cNvPr id="22532" name="Rectangle 3"/>
          <p:cNvSpPr>
            <a:spLocks noGrp="1"/>
          </p:cNvSpPr>
          <p:nvPr>
            <p:ph type="body" idx="1"/>
          </p:nvPr>
        </p:nvSpPr>
        <p:spPr>
          <a:xfrm>
            <a:off x="944563" y="4452938"/>
            <a:ext cx="5197475" cy="4214812"/>
          </a:xfrm>
        </p:spPr>
        <p:txBody>
          <a:bodyPr wrap="none" lIns="94035" tIns="47017" rIns="94035" bIns="47017" anchor="ctr" anchorCtr="0"/>
          <a:lstStyle/>
          <a:p>
            <a:pPr lvl="0"/>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2050" name="Group 3"/>
          <p:cNvGrpSpPr/>
          <p:nvPr/>
        </p:nvGrpSpPr>
        <p:grpSpPr>
          <a:xfrm>
            <a:off x="198438" y="2960688"/>
            <a:ext cx="8610600" cy="201612"/>
            <a:chOff x="125" y="1865"/>
            <a:chExt cx="5424" cy="127"/>
          </a:xfrm>
        </p:grpSpPr>
        <p:sp>
          <p:nvSpPr>
            <p:cNvPr id="14" name="Rectangle 4"/>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Verdana" panose="020B0604030504040204" pitchFamily="34" charset="0"/>
                <a:ea typeface="MS PGothic" panose="020B0600070205080204" pitchFamily="34" charset="-128"/>
                <a:cs typeface="+mn-cs"/>
              </a:endParaRPr>
            </a:p>
          </p:txBody>
        </p:sp>
        <p:sp>
          <p:nvSpPr>
            <p:cNvPr id="15" name="Rectangle 5"/>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Verdana" panose="020B0604030504040204" pitchFamily="34" charset="0"/>
                <a:ea typeface="MS PGothic" panose="020B0600070205080204" pitchFamily="34" charset="-128"/>
                <a:cs typeface="+mn-cs"/>
              </a:endParaRPr>
            </a:p>
          </p:txBody>
        </p:sp>
        <p:sp>
          <p:nvSpPr>
            <p:cNvPr id="16" name="Rectangle 6"/>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Verdana" panose="020B0604030504040204" pitchFamily="34" charset="0"/>
                <a:ea typeface="MS PGothic" panose="020B0600070205080204" pitchFamily="34" charset="-128"/>
                <a:cs typeface="+mn-cs"/>
              </a:endParaRPr>
            </a:p>
          </p:txBody>
        </p:sp>
      </p:grpSp>
      <p:sp>
        <p:nvSpPr>
          <p:cNvPr id="17" name="Text Box 7"/>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en-US" sz="1000" b="1" i="0" u="none" strike="noStrike" kern="1200" cap="none" spc="0" normalizeH="0" baseline="0" noProof="0" dirty="0">
                <a:ln>
                  <a:noFill/>
                </a:ln>
                <a:solidFill>
                  <a:srgbClr val="336699"/>
                </a:solidFill>
                <a:effectLst/>
                <a:uLnTx/>
                <a:uFillTx/>
                <a:latin typeface="Helvetica" pitchFamily="-84" charset="0"/>
                <a:ea typeface="MS PGothic" panose="020B0600070205080204" pitchFamily="34" charset="-128"/>
                <a:cs typeface="+mn-cs"/>
              </a:rPr>
              <a:t>Silberschatz, Galvin and Gagne ©2018</a:t>
            </a:r>
          </a:p>
        </p:txBody>
      </p:sp>
      <p:sp>
        <p:nvSpPr>
          <p:cNvPr id="18" name="Text Box 8"/>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en-US" sz="1000" b="1" i="0" u="none" strike="noStrike" kern="1200" cap="none" spc="0" normalizeH="0" baseline="0" noProof="0" dirty="0">
                <a:ln>
                  <a:noFill/>
                </a:ln>
                <a:solidFill>
                  <a:srgbClr val="336699"/>
                </a:solidFill>
                <a:effectLst/>
                <a:uLnTx/>
                <a:uFillTx/>
                <a:latin typeface="Helvetica" pitchFamily="-84" charset="0"/>
                <a:ea typeface="MS PGothic" panose="020B0600070205080204" pitchFamily="34" charset="-128"/>
                <a:cs typeface="+mn-cs"/>
              </a:rPr>
              <a:t>Operating System Concepts – 10</a:t>
            </a:r>
            <a:r>
              <a:rPr kumimoji="0" lang="en-US" altLang="en-US" sz="1000" b="1" i="0" u="none" strike="noStrike" kern="1200" cap="none" spc="0" normalizeH="0" baseline="30000" noProof="0" dirty="0">
                <a:ln>
                  <a:noFill/>
                </a:ln>
                <a:solidFill>
                  <a:srgbClr val="336699"/>
                </a:solidFill>
                <a:effectLst/>
                <a:uLnTx/>
                <a:uFillTx/>
                <a:latin typeface="Helvetica" pitchFamily="-84" charset="0"/>
                <a:ea typeface="MS PGothic" panose="020B0600070205080204" pitchFamily="34" charset="-128"/>
                <a:cs typeface="+mn-cs"/>
              </a:rPr>
              <a:t>th</a:t>
            </a:r>
            <a:r>
              <a:rPr kumimoji="0" lang="en-US" altLang="en-US" sz="1000" b="1" i="0" u="none" strike="noStrike" kern="1200" cap="none" spc="0" normalizeH="0" baseline="0" noProof="0" dirty="0">
                <a:ln>
                  <a:noFill/>
                </a:ln>
                <a:solidFill>
                  <a:srgbClr val="336699"/>
                </a:solidFill>
                <a:effectLst/>
                <a:uLnTx/>
                <a:uFillTx/>
                <a:latin typeface="Helvetica" pitchFamily="-84" charset="0"/>
                <a:ea typeface="MS PGothic" panose="020B0600070205080204" pitchFamily="34" charset="-128"/>
                <a:cs typeface="+mn-cs"/>
              </a:rPr>
              <a:t> Edition</a:t>
            </a:r>
          </a:p>
        </p:txBody>
      </p:sp>
      <p:pic>
        <p:nvPicPr>
          <p:cNvPr id="2053" name="Picture 9" descr="dino_4"/>
          <p:cNvPicPr>
            <a:picLocks noChangeAspect="1"/>
          </p:cNvPicPr>
          <p:nvPr/>
        </p:nvPicPr>
        <p:blipFill>
          <a:blip r:embed="rId2"/>
          <a:stretch>
            <a:fillRect/>
          </a:stretch>
        </p:blipFill>
        <p:spPr>
          <a:xfrm>
            <a:off x="3360738" y="4157663"/>
            <a:ext cx="2062162" cy="1593850"/>
          </a:xfrm>
          <a:prstGeom prst="rect">
            <a:avLst/>
          </a:prstGeom>
          <a:noFill/>
          <a:ln w="76200" cap="flat" cmpd="sng">
            <a:solidFill>
              <a:srgbClr val="336699"/>
            </a:solidFill>
            <a:prstDash val="solid"/>
            <a:miter/>
            <a:headEnd type="none" w="med" len="med"/>
            <a:tailEnd type="none" w="med" len="med"/>
          </a:ln>
        </p:spPr>
      </p:pic>
      <p:sp>
        <p:nvSpPr>
          <p:cNvPr id="2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Verdana" panose="020B0604030504040204" pitchFamily="34" charset="0"/>
              <a:ea typeface="MS PGothic" panose="020B0600070205080204" pitchFamily="34" charset="-128"/>
              <a:cs typeface="+mn-cs"/>
            </a:endParaRPr>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endParaRPr kumimoji="1" lang="en-US" sz="3200" b="0" i="0" u="none" strike="noStrike" kern="0" cap="none" spc="0" normalizeH="0" baseline="0" noProof="0">
              <a:ln>
                <a:noFill/>
              </a:ln>
              <a:solidFill>
                <a:schemeClr val="tx1"/>
              </a:solidFill>
              <a:effectLst/>
              <a:uLnTx/>
              <a:uFillTx/>
              <a:latin typeface="+mn-lt"/>
              <a:ea typeface="MS PGothic" panose="020B0600070205080204" pitchFamily="34" charset="-128"/>
              <a:cs typeface="MS PGothic" panose="020B0600070205080204" pitchFamily="34" charset="-128"/>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p:cNvPicPr>
          <p:nvPr/>
        </p:nvPicPr>
        <p:blipFill>
          <a:blip r:embed="rId13"/>
          <a:stretch>
            <a:fillRect/>
          </a:stretch>
        </p:blipFill>
        <p:spPr>
          <a:xfrm>
            <a:off x="285750" y="0"/>
            <a:ext cx="1195388" cy="908050"/>
          </a:xfrm>
          <a:prstGeom prst="rect">
            <a:avLst/>
          </a:prstGeom>
          <a:noFill/>
          <a:ln w="9525">
            <a:noFill/>
          </a:ln>
        </p:spPr>
      </p:pic>
      <p:sp>
        <p:nvSpPr>
          <p:cNvPr id="1027" name="Rectangle 3"/>
          <p:cNvSpPr>
            <a:spLocks noGrp="1"/>
          </p:cNvSpPr>
          <p:nvPr>
            <p:ph type="title"/>
          </p:nvPr>
        </p:nvSpPr>
        <p:spPr>
          <a:xfrm>
            <a:off x="457200" y="277813"/>
            <a:ext cx="8229600" cy="576262"/>
          </a:xfrm>
          <a:prstGeom prst="rect">
            <a:avLst/>
          </a:prstGeom>
          <a:noFill/>
          <a:ln w="9525">
            <a:noFill/>
          </a:ln>
        </p:spPr>
        <p:txBody>
          <a:bodyPr anchor="b" anchorCtr="0"/>
          <a:lstStyle/>
          <a:p>
            <a:pPr lvl="0"/>
            <a:r>
              <a:rPr lang="en-US" altLang="en-US" dirty="0"/>
              <a:t>Click to edit Master title style</a:t>
            </a:r>
          </a:p>
        </p:txBody>
      </p:sp>
      <p:sp>
        <p:nvSpPr>
          <p:cNvPr id="1028" name="Rectangle 4"/>
          <p:cNvSpPr>
            <a:spLocks noGrp="1"/>
          </p:cNvSpPr>
          <p:nvPr>
            <p:ph type="body" idx="1"/>
          </p:nvPr>
        </p:nvSpPr>
        <p:spPr>
          <a:xfrm>
            <a:off x="806450" y="1233488"/>
            <a:ext cx="8229600" cy="4530725"/>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1030" name="Line 6"/>
          <p:cNvSpPr/>
          <p:nvPr/>
        </p:nvSpPr>
        <p:spPr>
          <a:xfrm>
            <a:off x="457200" y="860425"/>
            <a:ext cx="8077200" cy="0"/>
          </a:xfrm>
          <a:prstGeom prst="line">
            <a:avLst/>
          </a:prstGeom>
          <a:ln w="19050" cap="flat" cmpd="sng">
            <a:solidFill>
              <a:srgbClr val="336699"/>
            </a:solidFill>
            <a:prstDash val="solid"/>
            <a:headEnd type="none" w="med" len="med"/>
            <a:tailEnd type="none" w="med" len="med"/>
          </a:ln>
        </p:spPr>
      </p:sp>
      <p:sp>
        <p:nvSpPr>
          <p:cNvPr id="1031" name="Rectangle 7"/>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1033" name="Text Box 9"/>
          <p:cNvSpPr txBox="1">
            <a:spLocks noChangeArrowheads="1"/>
          </p:cNvSpPr>
          <p:nvPr/>
        </p:nvSpPr>
        <p:spPr bwMode="auto">
          <a:xfrm>
            <a:off x="4256088" y="6613525"/>
            <a:ext cx="447675" cy="246063"/>
          </a:xfrm>
          <a:prstGeom prst="rect">
            <a:avLst/>
          </a:prstGeom>
          <a:noFill/>
          <a:ln>
            <a:noFill/>
          </a:ln>
        </p:spPr>
        <p:txBody>
          <a:bodyPr wrap="none">
            <a:spAutoFit/>
          </a:bodyPr>
          <a:lstStyle/>
          <a:p>
            <a:pPr lvl="0" algn="ctr">
              <a:spcBef>
                <a:spcPct val="50000"/>
              </a:spcBef>
              <a:buNone/>
            </a:pPr>
            <a:r>
              <a:rPr lang="en-US" altLang="en-US" sz="1000" b="1" dirty="0">
                <a:solidFill>
                  <a:srgbClr val="006699"/>
                </a:solidFill>
                <a:latin typeface="Helvetica" pitchFamily="-84" charset="0"/>
              </a:rPr>
              <a:t>5.</a:t>
            </a:r>
            <a:fld id="{9A0DB2DC-4C9A-4742-B13C-FB6460FD3503}" type="slidenum">
              <a:rPr lang="en-US" altLang="en-US" sz="1000" b="1" dirty="0">
                <a:solidFill>
                  <a:srgbClr val="006699"/>
                </a:solidFill>
                <a:latin typeface="Helvetica" pitchFamily="-84" charset="0"/>
              </a:rPr>
              <a:t>‹#›</a:t>
            </a:fld>
            <a:endParaRPr lang="en-US" altLang="en-US" sz="1000" b="1" dirty="0">
              <a:solidFill>
                <a:srgbClr val="006699"/>
              </a:solidFill>
              <a:latin typeface="Helvetica" pitchFamily="-84" charset="0"/>
            </a:endParaRPr>
          </a:p>
        </p:txBody>
      </p:sp>
      <p:sp>
        <p:nvSpPr>
          <p:cNvPr id="1034" name="Text Box 10"/>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en-US" sz="1000" b="1" i="0" u="none" strike="noStrike" kern="1200" cap="none" spc="0" normalizeH="0" baseline="0" noProof="0" dirty="0">
                <a:ln>
                  <a:noFill/>
                </a:ln>
                <a:solidFill>
                  <a:srgbClr val="006699"/>
                </a:solidFill>
                <a:effectLst/>
                <a:uLnTx/>
                <a:uFillTx/>
                <a:latin typeface="Helvetica" pitchFamily="-84" charset="0"/>
                <a:ea typeface="MS PGothic" panose="020B0600070205080204" pitchFamily="34" charset="-128"/>
                <a:cs typeface="+mn-cs"/>
              </a:rPr>
              <a:t>Silberschatz, Galvin and Gagne ©2018</a:t>
            </a:r>
          </a:p>
        </p:txBody>
      </p:sp>
      <p:sp>
        <p:nvSpPr>
          <p:cNvPr id="1035" name="Text Box 11"/>
          <p:cNvSpPr txBox="1">
            <a:spLocks noChangeArrowheads="1"/>
          </p:cNvSpPr>
          <p:nvPr/>
        </p:nvSpPr>
        <p:spPr bwMode="auto">
          <a:xfrm>
            <a:off x="185738" y="6621463"/>
            <a:ext cx="2730500"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en-US" sz="1000" b="1" i="0" u="none" strike="noStrike" kern="1200" cap="none" spc="0" normalizeH="0" baseline="0" noProof="0" dirty="0">
                <a:ln>
                  <a:noFill/>
                </a:ln>
                <a:solidFill>
                  <a:srgbClr val="006699"/>
                </a:solidFill>
                <a:effectLst/>
                <a:uLnTx/>
                <a:uFillTx/>
                <a:latin typeface="Helvetica" pitchFamily="-84" charset="0"/>
                <a:ea typeface="MS PGothic" panose="020B0600070205080204" pitchFamily="34" charset="-128"/>
                <a:cs typeface="+mn-cs"/>
              </a:rPr>
              <a:t>Operating System Concepts – 10</a:t>
            </a:r>
            <a:r>
              <a:rPr kumimoji="0" lang="en-US" altLang="en-US" sz="1000" b="1" i="0" u="none" strike="noStrike" kern="1200" cap="none" spc="0" normalizeH="0" baseline="30000" noProof="0" dirty="0">
                <a:ln>
                  <a:noFill/>
                </a:ln>
                <a:solidFill>
                  <a:srgbClr val="006699"/>
                </a:solidFill>
                <a:effectLst/>
                <a:uLnTx/>
                <a:uFillTx/>
                <a:latin typeface="Helvetica" pitchFamily="-84" charset="0"/>
                <a:ea typeface="MS PGothic" panose="020B0600070205080204" pitchFamily="34" charset="-128"/>
                <a:cs typeface="+mn-cs"/>
              </a:rPr>
              <a:t>th</a:t>
            </a:r>
            <a:r>
              <a:rPr kumimoji="0" lang="en-US" altLang="en-US" sz="1000" b="1" i="0" u="none" strike="noStrike" kern="1200" cap="none" spc="0" normalizeH="0" baseline="0" noProof="0" dirty="0">
                <a:ln>
                  <a:noFill/>
                </a:ln>
                <a:solidFill>
                  <a:srgbClr val="006699"/>
                </a:solidFill>
                <a:effectLst/>
                <a:uLnTx/>
                <a:uFillTx/>
                <a:latin typeface="Helvetica" pitchFamily="-84" charset="0"/>
                <a:ea typeface="MS PGothic" panose="020B0600070205080204" pitchFamily="34" charset="-128"/>
                <a:cs typeface="+mn-cs"/>
              </a:rPr>
              <a:t> Edition</a:t>
            </a:r>
          </a:p>
        </p:txBody>
      </p:sp>
      <p:pic>
        <p:nvPicPr>
          <p:cNvPr id="1036" name="Picture 12" descr="dino_6"/>
          <p:cNvPicPr>
            <a:picLocks noChangeAspect="1"/>
          </p:cNvPicPr>
          <p:nvPr/>
        </p:nvPicPr>
        <p:blipFill>
          <a:blip r:embed="rId14"/>
          <a:stretch>
            <a:fillRect/>
          </a:stretch>
        </p:blipFill>
        <p:spPr>
          <a:xfrm>
            <a:off x="7773988" y="5849938"/>
            <a:ext cx="1284287" cy="7921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ctrTitle"/>
          </p:nvPr>
        </p:nvSpPr>
        <p:spPr>
          <a:xfrm>
            <a:off x="685800" y="782638"/>
            <a:ext cx="7772400" cy="2127250"/>
          </a:xfrm>
        </p:spPr>
        <p:txBody>
          <a:bodyPr vert="horz" wrap="square" lIns="91440" tIns="45720" rIns="91440" bIns="45720" anchor="b" anchorCtr="0"/>
          <a:lstStyle/>
          <a:p>
            <a:pPr eaLnBrk="1" hangingPunct="1">
              <a:buClrTx/>
              <a:buSzTx/>
              <a:buFontTx/>
            </a:pPr>
            <a:r>
              <a:rPr lang="en-US" altLang="en-US" dirty="0">
                <a:latin typeface="+mj-lt"/>
                <a:ea typeface="MS PGothic" panose="020B0600070205080204" pitchFamily="34" charset="-128"/>
                <a:cs typeface="MS PGothic" panose="020B0600070205080204" pitchFamily="34" charset="-128"/>
              </a:rPr>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1150938" y="268288"/>
            <a:ext cx="7997825" cy="457200"/>
          </a:xfrm>
        </p:spPr>
        <p:txBody>
          <a:bodyPr vert="horz" wrap="square" lIns="91440" tIns="45720" rIns="91440" bIns="45720" anchor="b" anchorCtr="0"/>
          <a:lstStyle/>
          <a:p>
            <a:pPr eaLnBrk="1" hangingPunct="1"/>
            <a:r>
              <a:rPr lang="en-US" altLang="en-US" sz="2400" dirty="0"/>
              <a:t>First-Come, First-Served (FCFS) Scheduling</a:t>
            </a:r>
          </a:p>
        </p:txBody>
      </p:sp>
      <p:sp>
        <p:nvSpPr>
          <p:cNvPr id="23555" name="Rectangle 3"/>
          <p:cNvSpPr>
            <a:spLocks noGrp="1"/>
          </p:cNvSpPr>
          <p:nvPr>
            <p:ph idx="1"/>
          </p:nvPr>
        </p:nvSpPr>
        <p:spPr>
          <a:xfrm>
            <a:off x="514350" y="990600"/>
            <a:ext cx="7885113" cy="5399088"/>
          </a:xfrm>
        </p:spPr>
        <p:txBody>
          <a:bodyPr vert="horz" wrap="square" lIns="91440" tIns="45720" rIns="91440" bIns="45720" anchor="t" anchorCtr="0"/>
          <a:lstStyle/>
          <a:p>
            <a:pPr defTabSz="914400">
              <a:lnSpc>
                <a:spcPct val="90000"/>
              </a:lnSpc>
              <a:buNone/>
              <a:tabLst>
                <a:tab pos="3028950" algn="ctr"/>
                <a:tab pos="4634230" algn="ctr"/>
              </a:tabLst>
            </a:pPr>
            <a:r>
              <a:rPr lang="en-US" altLang="en-US" sz="1600" dirty="0"/>
              <a:t>		</a:t>
            </a:r>
            <a:r>
              <a:rPr lang="en-US" altLang="en-US" u="sng" dirty="0"/>
              <a:t>Process</a:t>
            </a:r>
            <a:r>
              <a:rPr lang="en-US" altLang="en-US" dirty="0"/>
              <a:t>	</a:t>
            </a:r>
            <a:r>
              <a:rPr lang="en-US" altLang="en-US" u="sng" dirty="0"/>
              <a:t>Burst Time	</a:t>
            </a:r>
          </a:p>
          <a:p>
            <a:pPr defTabSz="914400">
              <a:lnSpc>
                <a:spcPct val="90000"/>
              </a:lnSpc>
              <a:buNone/>
              <a:tabLst>
                <a:tab pos="3028950" algn="ctr"/>
                <a:tab pos="4634230" algn="ctr"/>
              </a:tabLst>
            </a:pPr>
            <a:r>
              <a:rPr lang="en-US" altLang="en-US" dirty="0"/>
              <a:t>		 </a:t>
            </a:r>
            <a:r>
              <a:rPr lang="en-US" altLang="en-US" i="1" dirty="0"/>
              <a:t>P</a:t>
            </a:r>
            <a:r>
              <a:rPr lang="en-US" altLang="en-US" i="1" baseline="-25000" dirty="0"/>
              <a:t>1</a:t>
            </a:r>
            <a:r>
              <a:rPr lang="en-US" altLang="en-US" dirty="0"/>
              <a:t>	24</a:t>
            </a:r>
          </a:p>
          <a:p>
            <a:pPr defTabSz="914400">
              <a:lnSpc>
                <a:spcPct val="90000"/>
              </a:lnSpc>
              <a:buNone/>
              <a:tabLst>
                <a:tab pos="3028950" algn="ctr"/>
                <a:tab pos="4634230" algn="ctr"/>
              </a:tabLst>
            </a:pPr>
            <a:r>
              <a:rPr lang="en-US" altLang="en-US" dirty="0"/>
              <a:t>		 </a:t>
            </a:r>
            <a:r>
              <a:rPr lang="en-US" altLang="en-US" i="1" dirty="0"/>
              <a:t>P</a:t>
            </a:r>
            <a:r>
              <a:rPr lang="en-US" altLang="en-US" i="1" baseline="-25000" dirty="0"/>
              <a:t>2</a:t>
            </a:r>
            <a:r>
              <a:rPr lang="en-US" altLang="en-US" dirty="0"/>
              <a:t> 	3</a:t>
            </a:r>
          </a:p>
          <a:p>
            <a:pPr defTabSz="914400">
              <a:lnSpc>
                <a:spcPct val="90000"/>
              </a:lnSpc>
              <a:buNone/>
              <a:tabLst>
                <a:tab pos="3028950" algn="ctr"/>
                <a:tab pos="4634230" algn="ctr"/>
              </a:tabLst>
            </a:pPr>
            <a:r>
              <a:rPr lang="en-US" altLang="en-US" dirty="0"/>
              <a:t>		 </a:t>
            </a:r>
            <a:r>
              <a:rPr lang="en-US" altLang="en-US" i="1" dirty="0"/>
              <a:t>P</a:t>
            </a:r>
            <a:r>
              <a:rPr lang="en-US" altLang="en-US" i="1" baseline="-25000" dirty="0"/>
              <a:t>3	 </a:t>
            </a:r>
            <a:r>
              <a:rPr lang="en-US" altLang="en-US" dirty="0"/>
              <a:t>3</a:t>
            </a:r>
            <a:r>
              <a:rPr lang="en-US" altLang="en-US" i="1" baseline="-25000" dirty="0"/>
              <a:t> </a:t>
            </a:r>
          </a:p>
          <a:p>
            <a:pPr defTabSz="914400">
              <a:lnSpc>
                <a:spcPct val="90000"/>
              </a:lnSpc>
              <a:tabLst>
                <a:tab pos="3028950" algn="ctr"/>
                <a:tab pos="4634230" algn="ctr"/>
              </a:tabLst>
            </a:pPr>
            <a:r>
              <a:rPr lang="en-US" altLang="en-US" dirty="0"/>
              <a:t>Suppose that the processes arrive in the order: </a:t>
            </a:r>
            <a:r>
              <a:rPr lang="en-US" altLang="en-US" i="1" dirty="0"/>
              <a:t>P</a:t>
            </a:r>
            <a:r>
              <a:rPr lang="en-US" altLang="en-US" i="1" baseline="-25000" dirty="0"/>
              <a:t>1</a:t>
            </a:r>
            <a:r>
              <a:rPr lang="en-US" altLang="en-US" dirty="0"/>
              <a:t> , </a:t>
            </a:r>
            <a:r>
              <a:rPr lang="en-US" altLang="en-US" i="1" dirty="0"/>
              <a:t>P</a:t>
            </a:r>
            <a:r>
              <a:rPr lang="en-US" altLang="en-US" i="1" baseline="-25000" dirty="0"/>
              <a:t>2</a:t>
            </a:r>
            <a:r>
              <a:rPr lang="en-US" altLang="en-US" dirty="0"/>
              <a:t> , </a:t>
            </a:r>
            <a:r>
              <a:rPr lang="en-US" altLang="en-US" i="1" dirty="0"/>
              <a:t>P</a:t>
            </a:r>
            <a:r>
              <a:rPr lang="en-US" altLang="en-US" i="1" baseline="-25000" dirty="0"/>
              <a:t>3  </a:t>
            </a:r>
            <a:br>
              <a:rPr lang="en-US" altLang="en-US" i="1" baseline="-25000" dirty="0"/>
            </a:br>
            <a:r>
              <a:rPr lang="en-US" altLang="en-US" dirty="0"/>
              <a:t>The Gantt Chart for the schedule is:</a:t>
            </a:r>
            <a:br>
              <a:rPr lang="en-US" altLang="en-US" dirty="0"/>
            </a:br>
            <a:br>
              <a:rPr lang="en-US" altLang="en-US" sz="1600" dirty="0"/>
            </a:br>
            <a:br>
              <a:rPr lang="en-US" altLang="en-US" sz="1600" dirty="0"/>
            </a:br>
            <a:br>
              <a:rPr lang="en-US" altLang="en-US" sz="1600" dirty="0"/>
            </a:br>
            <a:endParaRPr lang="en-US" altLang="en-US" sz="1600" dirty="0"/>
          </a:p>
          <a:p>
            <a:pPr defTabSz="914400">
              <a:lnSpc>
                <a:spcPct val="90000"/>
              </a:lnSpc>
              <a:buNone/>
              <a:tabLst>
                <a:tab pos="3028950" algn="ctr"/>
                <a:tab pos="4634230" algn="ctr"/>
              </a:tabLst>
            </a:pPr>
            <a:endParaRPr lang="en-US" altLang="en-US" sz="1600" dirty="0"/>
          </a:p>
          <a:p>
            <a:pPr defTabSz="914400">
              <a:lnSpc>
                <a:spcPct val="90000"/>
              </a:lnSpc>
              <a:tabLst>
                <a:tab pos="3028950" algn="ctr"/>
                <a:tab pos="4634230" algn="ctr"/>
              </a:tabLst>
            </a:pPr>
            <a:r>
              <a:rPr lang="en-US" altLang="en-US" dirty="0"/>
              <a:t>Waiting time for </a:t>
            </a:r>
            <a:r>
              <a:rPr lang="en-US" altLang="en-US" i="1" dirty="0"/>
              <a:t>P</a:t>
            </a:r>
            <a:r>
              <a:rPr lang="en-US" altLang="en-US" i="1" baseline="-25000" dirty="0"/>
              <a:t>1</a:t>
            </a:r>
            <a:r>
              <a:rPr lang="en-US" altLang="en-US" dirty="0"/>
              <a:t>  = 0; </a:t>
            </a:r>
            <a:r>
              <a:rPr lang="en-US" altLang="en-US" i="1" dirty="0"/>
              <a:t>P</a:t>
            </a:r>
            <a:r>
              <a:rPr lang="en-US" altLang="en-US" i="1" baseline="-25000" dirty="0"/>
              <a:t>2</a:t>
            </a:r>
            <a:r>
              <a:rPr lang="en-US" altLang="en-US" dirty="0"/>
              <a:t>  = 24; </a:t>
            </a:r>
            <a:r>
              <a:rPr lang="en-US" altLang="en-US" i="1" dirty="0"/>
              <a:t>P</a:t>
            </a:r>
            <a:r>
              <a:rPr lang="en-US" altLang="en-US" i="1" baseline="-25000" dirty="0"/>
              <a:t>3 </a:t>
            </a:r>
            <a:r>
              <a:rPr lang="en-US" altLang="en-US" dirty="0"/>
              <a:t>= 27</a:t>
            </a:r>
          </a:p>
          <a:p>
            <a:pPr defTabSz="914400">
              <a:lnSpc>
                <a:spcPct val="90000"/>
              </a:lnSpc>
              <a:tabLst>
                <a:tab pos="3028950" algn="ctr"/>
                <a:tab pos="4634230" algn="ctr"/>
              </a:tabLst>
            </a:pPr>
            <a:r>
              <a:rPr lang="en-US" altLang="en-US" dirty="0"/>
              <a:t>Average waiting time:  (0 + 24 + 27)/3 = 17</a:t>
            </a:r>
          </a:p>
          <a:p>
            <a:pPr defTabSz="914400">
              <a:lnSpc>
                <a:spcPct val="90000"/>
              </a:lnSpc>
              <a:tabLst>
                <a:tab pos="3028950" algn="ctr"/>
                <a:tab pos="4634230" algn="ctr"/>
              </a:tabLst>
            </a:pPr>
            <a:r>
              <a:rPr lang="en-US" altLang="en-US" dirty="0"/>
              <a:t>Average turn-around time: (24+27+30)/3 = 27</a:t>
            </a:r>
          </a:p>
          <a:p>
            <a:pPr defTabSz="914400">
              <a:lnSpc>
                <a:spcPct val="90000"/>
              </a:lnSpc>
              <a:tabLst>
                <a:tab pos="3028950" algn="ctr"/>
                <a:tab pos="4634230" algn="ctr"/>
              </a:tabLst>
            </a:pPr>
            <a:r>
              <a:rPr lang="en-US" altLang="en-US" dirty="0"/>
              <a:t>In earlier systems, FCFS means that one program is scheduled to run until completion including all I/O</a:t>
            </a:r>
          </a:p>
          <a:p>
            <a:pPr defTabSz="914400">
              <a:lnSpc>
                <a:spcPct val="90000"/>
              </a:lnSpc>
              <a:tabLst>
                <a:tab pos="3028950" algn="ctr"/>
                <a:tab pos="4634230" algn="ctr"/>
              </a:tabLst>
            </a:pPr>
            <a:r>
              <a:rPr lang="en-US" altLang="en-US" dirty="0"/>
              <a:t>In multiprogramming systems, this means a process finishes its current CPU burst time</a:t>
            </a:r>
          </a:p>
          <a:p>
            <a:pPr defTabSz="914400">
              <a:lnSpc>
                <a:spcPct val="90000"/>
              </a:lnSpc>
              <a:tabLst>
                <a:tab pos="3028950" algn="ctr"/>
                <a:tab pos="4634230" algn="ctr"/>
              </a:tabLst>
            </a:pPr>
            <a:endParaRPr lang="en-US" altLang="en-US" dirty="0"/>
          </a:p>
        </p:txBody>
      </p:sp>
      <p:pic>
        <p:nvPicPr>
          <p:cNvPr id="23556" name="Picture 1"/>
          <p:cNvPicPr>
            <a:picLocks noChangeAspect="1"/>
          </p:cNvPicPr>
          <p:nvPr/>
        </p:nvPicPr>
        <p:blipFill>
          <a:blip r:embed="rId3"/>
          <a:stretch>
            <a:fillRect/>
          </a:stretch>
        </p:blipFill>
        <p:spPr>
          <a:xfrm>
            <a:off x="911225" y="3027363"/>
            <a:ext cx="6954838" cy="80327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a:xfrm>
            <a:off x="982663" y="277813"/>
            <a:ext cx="7704137" cy="576262"/>
          </a:xfrm>
        </p:spPr>
        <p:txBody>
          <a:bodyPr vert="horz" wrap="square" lIns="91440" tIns="45720" rIns="91440" bIns="45720" anchor="b" anchorCtr="0"/>
          <a:lstStyle/>
          <a:p>
            <a:pPr eaLnBrk="1" hangingPunct="1"/>
            <a:r>
              <a:rPr lang="en-US" altLang="en-US" dirty="0"/>
              <a:t>FCFS Scheduling (Cont.)</a:t>
            </a:r>
          </a:p>
        </p:txBody>
      </p:sp>
      <p:sp>
        <p:nvSpPr>
          <p:cNvPr id="13315" name="Rectangle 3"/>
          <p:cNvSpPr>
            <a:spLocks noGrp="1" noChangeArrowheads="1"/>
          </p:cNvSpPr>
          <p:nvPr>
            <p:ph idx="1"/>
          </p:nvPr>
        </p:nvSpPr>
        <p:spPr>
          <a:xfrm>
            <a:off x="649288" y="1135063"/>
            <a:ext cx="7845425" cy="52768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364934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Suppose that the processes arrive in the order:</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364934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2</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3</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1</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364934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 Gantt chart for the schedule is:</a:t>
            </a:r>
            <a:b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b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3649345" algn="ctr"/>
              </a:tabLst>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3649345" algn="ctr"/>
              </a:tabLst>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3649345" algn="ctr"/>
              </a:tabLst>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364934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Waiting time for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1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6</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2</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 0</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3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3</a:t>
            </a:r>
            <a:endPar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364934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Average waiting time:   (6 + 0 + 3)/3 = 3 (much shorter!)</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364934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Average turn-around time: (30+3+6)/3 = 13</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3649345" algn="ctr"/>
              </a:tabLst>
              <a:defRPr/>
            </a:pPr>
            <a:r>
              <a:rPr kumimoji="1" lang="en-US" altLang="en-US" sz="1800" b="1"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Convoy effect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 short process stuck behind a long process, bad for short jobs, potentially (depending purely on the arrival order)  </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tab pos="3649345" algn="ctr"/>
              </a:tabLst>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Consider one CPU-bound and many I/O-bound processes, FCFS results also in low device utilization </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tabLst>
                <a:tab pos="3649345" algn="ctr"/>
              </a:tabLst>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Waiting in banks: depositing a check, stuck behind new account opening</a:t>
            </a:r>
          </a:p>
        </p:txBody>
      </p:sp>
      <p:pic>
        <p:nvPicPr>
          <p:cNvPr id="25604" name="Picture 1"/>
          <p:cNvPicPr>
            <a:picLocks noChangeAspect="1"/>
          </p:cNvPicPr>
          <p:nvPr/>
        </p:nvPicPr>
        <p:blipFill>
          <a:blip r:embed="rId3"/>
          <a:stretch>
            <a:fillRect/>
          </a:stretch>
        </p:blipFill>
        <p:spPr>
          <a:xfrm>
            <a:off x="1270000" y="2632075"/>
            <a:ext cx="7123113" cy="804863"/>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457200" y="176213"/>
            <a:ext cx="8229600" cy="576262"/>
          </a:xfrm>
        </p:spPr>
        <p:txBody>
          <a:bodyPr vert="horz" wrap="square" lIns="91440" tIns="45720" rIns="91440" bIns="45720" anchor="b" anchorCtr="0"/>
          <a:lstStyle/>
          <a:p>
            <a:pPr eaLnBrk="1" hangingPunct="1"/>
            <a:r>
              <a:rPr lang="en-US" altLang="en-US" dirty="0"/>
              <a:t>Round Robin (RR)</a:t>
            </a:r>
          </a:p>
        </p:txBody>
      </p:sp>
      <p:sp>
        <p:nvSpPr>
          <p:cNvPr id="27651" name="Rectangle 3"/>
          <p:cNvSpPr>
            <a:spLocks noGrp="1"/>
          </p:cNvSpPr>
          <p:nvPr>
            <p:ph idx="1"/>
          </p:nvPr>
        </p:nvSpPr>
        <p:spPr>
          <a:xfrm>
            <a:off x="457200" y="1044575"/>
            <a:ext cx="8059738" cy="5011738"/>
          </a:xfrm>
        </p:spPr>
        <p:txBody>
          <a:bodyPr vert="horz" wrap="square" lIns="91440" tIns="45720" rIns="91440" bIns="45720" anchor="t" anchorCtr="0"/>
          <a:lstStyle/>
          <a:p>
            <a:r>
              <a:rPr lang="en-US" altLang="en-US" dirty="0"/>
              <a:t>The FCFS scheduling algorithm is </a:t>
            </a:r>
            <a:r>
              <a:rPr lang="en-US" altLang="en-US" dirty="0">
                <a:solidFill>
                  <a:srgbClr val="3366FF"/>
                </a:solidFill>
              </a:rPr>
              <a:t>non-preemptive</a:t>
            </a:r>
            <a:r>
              <a:rPr lang="en-US" altLang="en-US" dirty="0"/>
              <a:t>. Once the CPU core allocated to a process, the process keeps the CPU until it releases CPU</a:t>
            </a:r>
          </a:p>
          <a:p>
            <a:r>
              <a:rPr lang="en-US" altLang="en-US" dirty="0"/>
              <a:t>The FCFS is thus particularly troublesome for interactive systems, where it is important that each process get a share of the CPU at regular intervals.</a:t>
            </a:r>
          </a:p>
          <a:p>
            <a:r>
              <a:rPr lang="en-US" altLang="en-US" dirty="0"/>
              <a:t>The </a:t>
            </a:r>
            <a:r>
              <a:rPr lang="en-US" altLang="en-US" dirty="0">
                <a:solidFill>
                  <a:srgbClr val="FF0000"/>
                </a:solidFill>
              </a:rPr>
              <a:t>round-robin</a:t>
            </a:r>
            <a:r>
              <a:rPr lang="en-US" altLang="en-US" dirty="0">
                <a:solidFill>
                  <a:srgbClr val="3366FF"/>
                </a:solidFill>
              </a:rPr>
              <a:t> </a:t>
            </a:r>
            <a:r>
              <a:rPr lang="en-US" altLang="en-US" dirty="0"/>
              <a:t>(</a:t>
            </a:r>
            <a:r>
              <a:rPr lang="en-US" altLang="en-US" dirty="0">
                <a:solidFill>
                  <a:srgbClr val="FF0000"/>
                </a:solidFill>
              </a:rPr>
              <a:t>RR</a:t>
            </a:r>
            <a:r>
              <a:rPr lang="en-US" altLang="en-US" dirty="0"/>
              <a:t>) scheduling algorithm is similar to FCFS scheduling, but preemption is added to enable system to switch between processes</a:t>
            </a:r>
          </a:p>
          <a:p>
            <a:r>
              <a:rPr lang="en-US" altLang="en-US" dirty="0"/>
              <a:t>Each process gets a small unit of CPU time (</a:t>
            </a:r>
            <a:r>
              <a:rPr lang="en-US" altLang="en-US" dirty="0">
                <a:solidFill>
                  <a:srgbClr val="3366FF"/>
                </a:solidFill>
              </a:rPr>
              <a:t>time</a:t>
            </a:r>
            <a:r>
              <a:rPr lang="en-US" altLang="en-US" dirty="0"/>
              <a:t> </a:t>
            </a:r>
            <a:r>
              <a:rPr lang="en-US" altLang="en-US" dirty="0">
                <a:solidFill>
                  <a:srgbClr val="3366FF"/>
                </a:solidFill>
              </a:rPr>
              <a:t>quantum</a:t>
            </a:r>
            <a:r>
              <a:rPr lang="en-US" altLang="en-US" dirty="0"/>
              <a:t> </a:t>
            </a:r>
            <a:r>
              <a:rPr lang="en-US" altLang="en-US" sz="2000" b="1" dirty="0">
                <a:latin typeface="Courier New" panose="02070309020205020404" pitchFamily="49" charset="0"/>
                <a:cs typeface="Courier New" panose="02070309020205020404" pitchFamily="49" charset="0"/>
              </a:rPr>
              <a:t>q</a:t>
            </a:r>
            <a:r>
              <a:rPr lang="en-US" altLang="en-US" dirty="0"/>
              <a:t>), usually 10-100 milliseconds.  After this time has elapsed, the process is preempted and added to </a:t>
            </a:r>
            <a:r>
              <a:rPr lang="en-US" altLang="en-US" dirty="0">
                <a:solidFill>
                  <a:srgbClr val="FF0000"/>
                </a:solidFill>
              </a:rPr>
              <a:t>the end of the ready queue </a:t>
            </a:r>
            <a:r>
              <a:rPr lang="en-US" altLang="en-US" dirty="0"/>
              <a:t>(exactly like FCFS).</a:t>
            </a:r>
          </a:p>
          <a:p>
            <a:r>
              <a:rPr lang="en-US" altLang="en-US" dirty="0"/>
              <a:t>Given </a:t>
            </a:r>
            <a:r>
              <a:rPr lang="en-US" altLang="en-US" sz="2000" b="1" dirty="0">
                <a:latin typeface="Courier New" panose="02070309020205020404" pitchFamily="49" charset="0"/>
                <a:cs typeface="Courier New" panose="02070309020205020404" pitchFamily="49" charset="0"/>
              </a:rPr>
              <a:t>n</a:t>
            </a:r>
            <a:r>
              <a:rPr lang="en-US" altLang="en-US" dirty="0"/>
              <a:t> processes, each process gets </a:t>
            </a:r>
            <a:r>
              <a:rPr lang="en-US" altLang="en-US" sz="2000" b="1" dirty="0">
                <a:latin typeface="Courier New" panose="02070309020205020404" pitchFamily="49" charset="0"/>
                <a:cs typeface="Courier New" panose="02070309020205020404" pitchFamily="49" charset="0"/>
              </a:rPr>
              <a:t>1/</a:t>
            </a:r>
            <a:r>
              <a:rPr lang="en-US" altLang="en-US" sz="2000" b="1" i="1" dirty="0">
                <a:latin typeface="Courier New" panose="02070309020205020404" pitchFamily="49" charset="0"/>
                <a:cs typeface="Courier New" panose="02070309020205020404" pitchFamily="49" charset="0"/>
              </a:rPr>
              <a:t>n</a:t>
            </a:r>
            <a:r>
              <a:rPr lang="en-US" altLang="en-US" dirty="0"/>
              <a:t> of the CPU time in chunks of at most </a:t>
            </a:r>
            <a:r>
              <a:rPr lang="en-US" altLang="en-US" sz="2000" b="1" dirty="0">
                <a:latin typeface="Courier New" panose="02070309020205020404" pitchFamily="49" charset="0"/>
                <a:cs typeface="Courier New" panose="02070309020205020404" pitchFamily="49" charset="0"/>
              </a:rPr>
              <a:t>q</a:t>
            </a:r>
            <a:r>
              <a:rPr lang="en-US" altLang="en-US" dirty="0"/>
              <a:t> time units at once – context switching time is ignored</a:t>
            </a:r>
          </a:p>
          <a:p>
            <a:pPr lvl="1"/>
            <a:r>
              <a:rPr lang="en-US" altLang="en-US" dirty="0"/>
              <a:t>No process waits more than </a:t>
            </a:r>
            <a:r>
              <a:rPr lang="en-US" altLang="en-US" b="1" dirty="0">
                <a:latin typeface="Courier New" panose="02070309020205020404" pitchFamily="49" charset="0"/>
                <a:cs typeface="Courier New" panose="02070309020205020404" pitchFamily="49" charset="0"/>
              </a:rPr>
              <a:t>(</a:t>
            </a:r>
            <a:r>
              <a:rPr lang="en-US" altLang="en-US" sz="2000" b="1" i="1" dirty="0">
                <a:latin typeface="Courier New" panose="02070309020205020404" pitchFamily="49" charset="0"/>
                <a:cs typeface="Courier New" panose="02070309020205020404" pitchFamily="49" charset="0"/>
              </a:rPr>
              <a:t>n</a:t>
            </a:r>
            <a:r>
              <a:rPr lang="en-US" altLang="en-US" sz="2000" b="1" dirty="0">
                <a:latin typeface="Courier New" panose="02070309020205020404" pitchFamily="49" charset="0"/>
                <a:cs typeface="Courier New" panose="02070309020205020404" pitchFamily="49" charset="0"/>
              </a:rPr>
              <a:t>-1</a:t>
            </a:r>
            <a:r>
              <a:rPr lang="en-US" altLang="en-US" b="1" dirty="0">
                <a:latin typeface="Courier New" panose="02070309020205020404" pitchFamily="49" charset="0"/>
                <a:cs typeface="Courier New" panose="02070309020205020404" pitchFamily="49" charset="0"/>
              </a:rPr>
              <a:t>)</a:t>
            </a:r>
            <a:r>
              <a:rPr lang="en-US" altLang="en-US" sz="2000" b="1" i="1" dirty="0">
                <a:latin typeface="Courier New" panose="02070309020205020404" pitchFamily="49" charset="0"/>
                <a:cs typeface="Courier New" panose="02070309020205020404" pitchFamily="49" charset="0"/>
              </a:rPr>
              <a:t>q</a:t>
            </a:r>
            <a:r>
              <a:rPr lang="en-US" altLang="en-US" i="1" dirty="0"/>
              <a:t> </a:t>
            </a:r>
            <a:r>
              <a:rPr lang="en-US" altLang="en-US" dirty="0"/>
              <a:t>time units.</a:t>
            </a:r>
          </a:p>
          <a:p>
            <a:r>
              <a:rPr lang="en-US" altLang="en-US" dirty="0"/>
              <a:t>A timer interrupts every quantum to schedule next process, or the process blocks upon completing its current CPU burst time when its CPU burst time &lt; </a:t>
            </a:r>
            <a:r>
              <a:rPr lang="en-US" altLang="en-US" sz="2000" b="1" dirty="0">
                <a:latin typeface="Courier New" panose="02070309020205020404" pitchFamily="49" charset="0"/>
                <a:cs typeface="Courier New" panose="02070309020205020404" pitchFamily="49" charset="0"/>
              </a:rPr>
              <a:t>q</a:t>
            </a:r>
            <a:endParaRPr lang="en-US" alt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1358900" y="139700"/>
            <a:ext cx="7288213" cy="647700"/>
          </a:xfrm>
        </p:spPr>
        <p:txBody>
          <a:bodyPr vert="horz" wrap="square" lIns="91440" tIns="45720" rIns="91440" bIns="45720" anchor="b" anchorCtr="0"/>
          <a:lstStyle/>
          <a:p>
            <a:pPr eaLnBrk="1" hangingPunct="1"/>
            <a:r>
              <a:rPr lang="en-US" altLang="en-US" sz="3000" dirty="0"/>
              <a:t>Example of RR with Time Quantum = 4</a:t>
            </a:r>
          </a:p>
        </p:txBody>
      </p:sp>
      <p:sp>
        <p:nvSpPr>
          <p:cNvPr id="29699" name="Rectangle 3"/>
          <p:cNvSpPr>
            <a:spLocks noGrp="1"/>
          </p:cNvSpPr>
          <p:nvPr>
            <p:ph idx="1"/>
          </p:nvPr>
        </p:nvSpPr>
        <p:spPr>
          <a:xfrm>
            <a:off x="604838" y="1087438"/>
            <a:ext cx="7962900" cy="5073650"/>
          </a:xfrm>
        </p:spPr>
        <p:txBody>
          <a:bodyPr vert="horz" wrap="square" lIns="91440" tIns="45720" rIns="91440" bIns="45720" anchor="t" anchorCtr="0"/>
          <a:lstStyle/>
          <a:p>
            <a:pPr defTabSz="914400">
              <a:lnSpc>
                <a:spcPct val="90000"/>
              </a:lnSpc>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defTabSz="914400">
              <a:lnSpc>
                <a:spcPct val="90000"/>
              </a:lnSpc>
              <a:buNone/>
              <a:tabLst>
                <a:tab pos="2219325" algn="ctr"/>
                <a:tab pos="3994150" algn="ctr"/>
              </a:tabLst>
            </a:pPr>
            <a:r>
              <a:rPr lang="en-US" altLang="en-US" i="1" dirty="0"/>
              <a:t>		P</a:t>
            </a:r>
            <a:r>
              <a:rPr lang="en-US" altLang="en-US" i="1" baseline="-25000" dirty="0"/>
              <a:t>1	</a:t>
            </a:r>
            <a:r>
              <a:rPr lang="en-US" altLang="en-US" dirty="0"/>
              <a:t>24</a:t>
            </a:r>
          </a:p>
          <a:p>
            <a:pPr defTabSz="914400">
              <a:lnSpc>
                <a:spcPct val="90000"/>
              </a:lnSpc>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defTabSz="914400">
              <a:lnSpc>
                <a:spcPct val="90000"/>
              </a:lnSpc>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defTabSz="914400">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Waiting time for  P1=6, P2=4,P3=7 </a:t>
            </a:r>
          </a:p>
          <a:p>
            <a:pPr defTabSz="914400">
              <a:lnSpc>
                <a:spcPct val="90000"/>
              </a:lnSpc>
              <a:tabLst>
                <a:tab pos="2219325" algn="ctr"/>
                <a:tab pos="3994150" algn="ctr"/>
              </a:tabLst>
            </a:pPr>
            <a:r>
              <a:rPr lang="en-US" altLang="en-US" dirty="0"/>
              <a:t>Average waiting time (6+4+7)/3 = 5.67</a:t>
            </a:r>
          </a:p>
          <a:p>
            <a:pPr defTabSz="914400">
              <a:lnSpc>
                <a:spcPct val="90000"/>
              </a:lnSpc>
              <a:tabLst>
                <a:tab pos="2219325" algn="ctr"/>
                <a:tab pos="3994150" algn="ctr"/>
              </a:tabLst>
            </a:pPr>
            <a:r>
              <a:rPr lang="en-US" altLang="en-US" dirty="0"/>
              <a:t>Average turn-around time: (30+7+10)/3 = 15.67 </a:t>
            </a:r>
          </a:p>
          <a:p>
            <a:pPr defTabSz="914400">
              <a:lnSpc>
                <a:spcPct val="90000"/>
              </a:lnSpc>
              <a:tabLst>
                <a:tab pos="2219325" algn="ctr"/>
                <a:tab pos="3994150" algn="ctr"/>
              </a:tabLst>
            </a:pPr>
            <a:r>
              <a:rPr lang="en-US" altLang="en-US" b="1" dirty="0">
                <a:solidFill>
                  <a:srgbClr val="FF0000"/>
                </a:solidFill>
              </a:rPr>
              <a:t>Response time </a:t>
            </a:r>
            <a:r>
              <a:rPr lang="en-US" altLang="en-US" dirty="0"/>
              <a:t>for P1=4, P2=7, P3=10, average = 7</a:t>
            </a:r>
          </a:p>
          <a:p>
            <a:pPr defTabSz="914400">
              <a:lnSpc>
                <a:spcPct val="90000"/>
              </a:lnSpc>
              <a:tabLst>
                <a:tab pos="2219325" algn="ctr"/>
                <a:tab pos="3994150" algn="ctr"/>
              </a:tabLst>
            </a:pPr>
            <a:r>
              <a:rPr lang="en-US" altLang="en-US" dirty="0"/>
              <a:t>The average waiting time under RR policy can be long, but is inherently more “fair” (FIFO order), usually perform better for short jobs than FCFS, and offers better average response time – important for interactive jobs </a:t>
            </a:r>
          </a:p>
        </p:txBody>
      </p:sp>
      <p:pic>
        <p:nvPicPr>
          <p:cNvPr id="29700" name="Picture 1"/>
          <p:cNvPicPr>
            <a:picLocks noChangeAspect="1"/>
          </p:cNvPicPr>
          <p:nvPr/>
        </p:nvPicPr>
        <p:blipFill>
          <a:blip r:embed="rId3"/>
          <a:stretch>
            <a:fillRect/>
          </a:stretch>
        </p:blipFill>
        <p:spPr>
          <a:xfrm>
            <a:off x="746125" y="3033713"/>
            <a:ext cx="6770688" cy="788987"/>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1063625" y="182563"/>
            <a:ext cx="7829550" cy="525462"/>
          </a:xfrm>
        </p:spPr>
        <p:txBody>
          <a:bodyPr vert="horz" wrap="square" lIns="91440" tIns="45720" rIns="91440" bIns="45720" anchor="b" anchorCtr="0"/>
          <a:lstStyle/>
          <a:p>
            <a:pPr eaLnBrk="1" hangingPunct="1"/>
            <a:r>
              <a:rPr lang="en-US" altLang="en-US" sz="2800" dirty="0"/>
              <a:t>Time Quantum and Context Switch Time</a:t>
            </a:r>
          </a:p>
        </p:txBody>
      </p:sp>
      <p:pic>
        <p:nvPicPr>
          <p:cNvPr id="31747" name="Picture 1"/>
          <p:cNvPicPr>
            <a:picLocks noChangeAspect="1"/>
          </p:cNvPicPr>
          <p:nvPr/>
        </p:nvPicPr>
        <p:blipFill>
          <a:blip r:embed="rId3"/>
          <a:stretch>
            <a:fillRect/>
          </a:stretch>
        </p:blipFill>
        <p:spPr>
          <a:xfrm>
            <a:off x="942975" y="3255963"/>
            <a:ext cx="7200900" cy="3008312"/>
          </a:xfrm>
          <a:prstGeom prst="rect">
            <a:avLst/>
          </a:prstGeom>
          <a:noFill/>
          <a:ln w="9525">
            <a:noFill/>
          </a:ln>
        </p:spPr>
      </p:pic>
      <p:sp>
        <p:nvSpPr>
          <p:cNvPr id="4" name="Rectangle 3"/>
          <p:cNvSpPr txBox="1">
            <a:spLocks noChangeArrowheads="1"/>
          </p:cNvSpPr>
          <p:nvPr/>
        </p:nvSpPr>
        <p:spPr>
          <a:xfrm>
            <a:off x="457200" y="1044575"/>
            <a:ext cx="8059738" cy="1873250"/>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 performance of the RR algorithm depends heavily on the size of the time quantum</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2000" b="1" i="0" u="none" strike="noStrike" kern="0" cap="none" spc="0" normalizeH="0" baseline="0" noProof="0" dirty="0">
                <a:ln>
                  <a:noFill/>
                </a:ln>
                <a:solidFill>
                  <a:schemeClr val="tx1"/>
                </a:solidFill>
                <a:effectLst/>
                <a:uLnTx/>
                <a:uFillTx/>
                <a:latin typeface="Courier New" panose="02070309020205020404" pitchFamily="49" charset="0"/>
                <a:ea typeface="MS PGothic" panose="020B0600070205080204" pitchFamily="34" charset="-128"/>
                <a:cs typeface="Courier New" panose="02070309020205020404" pitchFamily="49" charset="0"/>
              </a:rPr>
              <a:t>q</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rPr>
              <a:t> large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sym typeface="Symbol" panose="05050102010706020507" pitchFamily="18" charset="2"/>
              </a:rPr>
              <a:t> FCFS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2000" b="1" i="0" u="none" strike="noStrike" kern="0" cap="none" spc="0" normalizeH="0" baseline="0" noProof="0" dirty="0">
                <a:ln>
                  <a:noFill/>
                </a:ln>
                <a:solidFill>
                  <a:schemeClr val="tx1"/>
                </a:solidFill>
                <a:effectLst/>
                <a:uLnTx/>
                <a:uFillTx/>
                <a:latin typeface="Courier New" panose="02070309020205020404" pitchFamily="49" charset="0"/>
                <a:ea typeface="MS PGothic" panose="020B0600070205080204" pitchFamily="34" charset="-128"/>
                <a:cs typeface="Courier New" panose="02070309020205020404" pitchFamily="49" charset="0"/>
                <a:sym typeface="Symbol" panose="05050102010706020507" pitchFamily="18" charset="2"/>
              </a:rPr>
              <a:t>q</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n-cs"/>
                <a:sym typeface="Symbol" panose="05050102010706020507" pitchFamily="18" charset="2"/>
              </a:rPr>
              <a:t>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sym typeface="Symbol" panose="05050102010706020507" pitchFamily="18" charset="2"/>
              </a:rPr>
              <a:t>small  interleaved, but </a:t>
            </a:r>
            <a:r>
              <a:rPr kumimoji="1" lang="en-US" altLang="en-US" sz="2000" b="1" i="0" u="none" strike="noStrike" kern="0" cap="none" spc="0" normalizeH="0" baseline="0" noProof="0" dirty="0">
                <a:ln>
                  <a:noFill/>
                </a:ln>
                <a:solidFill>
                  <a:schemeClr val="tx1"/>
                </a:solidFill>
                <a:effectLst/>
                <a:uLnTx/>
                <a:uFillTx/>
                <a:latin typeface="Courier New" panose="02070309020205020404" pitchFamily="49" charset="0"/>
                <a:ea typeface="MS PGothic" panose="020B0600070205080204" pitchFamily="34" charset="-128"/>
                <a:cs typeface="Courier New" panose="02070309020205020404" pitchFamily="49" charset="0"/>
                <a:sym typeface="Symbol" panose="05050102010706020507" pitchFamily="18" charset="2"/>
              </a:rPr>
              <a:t>q</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n-cs"/>
                <a:sym typeface="Symbol" panose="05050102010706020507" pitchFamily="18" charset="2"/>
              </a:rPr>
              <a:t>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sym typeface="Symbol" panose="05050102010706020507" pitchFamily="18" charset="2"/>
              </a:rPr>
              <a:t>must be large with respect to context switch time (usually &lt; 10 </a:t>
            </a:r>
            <a:r>
              <a:rPr kumimoji="1" lang="en-US" altLang="en-US" sz="1800" b="0" i="0" u="none" strike="noStrike" kern="0" cap="none" spc="0" normalizeH="0" baseline="0" noProof="0" dirty="0" err="1">
                <a:ln>
                  <a:noFill/>
                </a:ln>
                <a:solidFill>
                  <a:schemeClr val="tx1"/>
                </a:solidFill>
                <a:effectLst/>
                <a:uLnTx/>
                <a:uFillTx/>
                <a:latin typeface="+mn-lt"/>
                <a:ea typeface="MS PGothic" panose="020B0600070205080204" pitchFamily="34" charset="-128"/>
                <a:cs typeface="+mn-cs"/>
                <a:sym typeface="Symbol" panose="05050102010706020507" pitchFamily="18" charset="2"/>
              </a:rPr>
              <a:t>usec</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sym typeface="Symbol" panose="05050102010706020507" pitchFamily="18" charset="2"/>
              </a:rPr>
              <a:t>), otherwise overhead is too high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vert="horz" wrap="square" lIns="91440" tIns="45720" rIns="91440" bIns="45720" anchor="b" anchorCtr="0"/>
          <a:lstStyle/>
          <a:p>
            <a:r>
              <a:rPr lang="en-US" altLang="en-US" dirty="0"/>
              <a:t>Comparisons between FCFS and RR</a:t>
            </a:r>
          </a:p>
        </p:txBody>
      </p:sp>
      <p:sp>
        <p:nvSpPr>
          <p:cNvPr id="3" name="Content Placeholder 2"/>
          <p:cNvSpPr>
            <a:spLocks noGrp="1"/>
          </p:cNvSpPr>
          <p:nvPr>
            <p:ph idx="1"/>
          </p:nvPr>
        </p:nvSpPr>
        <p:spPr>
          <a:xfrm>
            <a:off x="474663" y="1116013"/>
            <a:ext cx="8026400" cy="4625975"/>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Assuming zero-cost context-switching time, is RR </a:t>
            </a:r>
            <a:r>
              <a:rPr kumimoji="1" 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always better</a:t>
            </a: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than FCFS?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An example: 10 jobs starting at the same time, each taking 100s of CPU time; RR scheduler quantum of 1s;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rPr>
              <a:t>The average job turn-around time is much worse under RR!</a:t>
            </a:r>
          </a:p>
          <a:p>
            <a:pPr marL="1085850" marR="0" lvl="2" indent="-228600" algn="l" defTabSz="914400" rtl="0" eaLnBrk="0" fontAlgn="base" latinLnBrk="0" hangingPunct="0">
              <a:lnSpc>
                <a:spcPct val="100000"/>
              </a:lnSpc>
              <a:spcBef>
                <a:spcPct val="35000"/>
              </a:spcBef>
              <a:spcAft>
                <a:spcPct val="0"/>
              </a:spcAft>
              <a:buClr>
                <a:srgbClr val="009900"/>
              </a:buClr>
              <a:buSzPct val="75000"/>
              <a:buFont typeface="Webdings" panose="05030102010509060703" pitchFamily="18" charset="2"/>
              <a:buChar char="4"/>
              <a:defRPr/>
            </a:pP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Bad when all jobs have the same length</a:t>
            </a:r>
          </a:p>
        </p:txBody>
      </p:sp>
      <p:pic>
        <p:nvPicPr>
          <p:cNvPr id="33796" name="Picture 4"/>
          <p:cNvPicPr>
            <a:picLocks noChangeAspect="1"/>
          </p:cNvPicPr>
          <p:nvPr/>
        </p:nvPicPr>
        <p:blipFill>
          <a:blip r:embed="rId2"/>
          <a:stretch>
            <a:fillRect/>
          </a:stretch>
        </p:blipFill>
        <p:spPr>
          <a:xfrm>
            <a:off x="2647950" y="2381250"/>
            <a:ext cx="3848100" cy="22352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a:xfrm>
            <a:off x="830263" y="266700"/>
            <a:ext cx="8116887" cy="457200"/>
          </a:xfrm>
        </p:spPr>
        <p:txBody>
          <a:bodyPr vert="horz" wrap="square" lIns="91440" tIns="45720" rIns="91440" bIns="45720" anchor="b" anchorCtr="0"/>
          <a:lstStyle/>
          <a:p>
            <a:pPr eaLnBrk="1" hangingPunct="1"/>
            <a:r>
              <a:rPr lang="en-US" altLang="en-US" sz="2400" dirty="0"/>
              <a:t>Turnaround Time Varies With The Time Quantum</a:t>
            </a:r>
          </a:p>
        </p:txBody>
      </p:sp>
      <p:pic>
        <p:nvPicPr>
          <p:cNvPr id="34819" name="Picture 1"/>
          <p:cNvPicPr>
            <a:picLocks noChangeAspect="1"/>
          </p:cNvPicPr>
          <p:nvPr/>
        </p:nvPicPr>
        <p:blipFill>
          <a:blip r:embed="rId3"/>
          <a:stretch>
            <a:fillRect/>
          </a:stretch>
        </p:blipFill>
        <p:spPr>
          <a:xfrm>
            <a:off x="446088" y="1098550"/>
            <a:ext cx="5830887" cy="4379913"/>
          </a:xfrm>
          <a:prstGeom prst="rect">
            <a:avLst/>
          </a:prstGeom>
          <a:noFill/>
          <a:ln w="9525">
            <a:noFill/>
          </a:ln>
        </p:spPr>
      </p:pic>
      <p:sp>
        <p:nvSpPr>
          <p:cNvPr id="32772" name="Rectangle 1"/>
          <p:cNvSpPr>
            <a:spLocks noChangeArrowheads="1"/>
          </p:cNvSpPr>
          <p:nvPr/>
        </p:nvSpPr>
        <p:spPr bwMode="auto">
          <a:xfrm>
            <a:off x="4451350" y="3111500"/>
            <a:ext cx="4375150" cy="2800350"/>
          </a:xfrm>
          <a:prstGeom prst="rect">
            <a:avLst/>
          </a:prstGeom>
          <a:noFill/>
          <a:ln>
            <a:noFill/>
          </a:ln>
        </p:spPr>
        <p:txBody>
          <a:bodyPr>
            <a:spAutoFit/>
          </a:bodyPr>
          <a:lstStyle>
            <a:lvl1pPr marL="285750" indent="-2857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marL="285750" marR="0" lvl="0" indent="-285750" algn="l" defTabSz="914400" rtl="0" eaLnBrk="0" fontAlgn="base" latinLnBrk="0" hangingPunct="0">
              <a:lnSpc>
                <a:spcPct val="100000"/>
              </a:lnSpc>
              <a:spcBef>
                <a:spcPct val="0"/>
              </a:spcBef>
              <a:spcAft>
                <a:spcPct val="0"/>
              </a:spcAft>
              <a:buClrTx/>
              <a:buSzTx/>
              <a:buFont typeface="Monotype Sorts" pitchFamily="-84" charset="2"/>
              <a:buChar char="n"/>
              <a:defRPr/>
            </a:pPr>
            <a:r>
              <a:rPr kumimoji="0" lang="en-US" altLang="en-US" sz="1600" b="0" i="0" u="none" strike="noStrike" kern="1200" cap="none" spc="0" normalizeH="0" baseline="0" noProof="0" dirty="0">
                <a:ln>
                  <a:noFill/>
                </a:ln>
                <a:solidFill>
                  <a:schemeClr val="tx1"/>
                </a:solidFill>
                <a:effectLst/>
                <a:uLnTx/>
                <a:uFillTx/>
                <a:latin typeface="+mn-ea"/>
                <a:ea typeface="+mn-ea"/>
                <a:cs typeface="+mn-cs"/>
              </a:rPr>
              <a:t>The average turnaround time does not necessarily improves as the time quantum size increases</a:t>
            </a:r>
          </a:p>
          <a:p>
            <a:pPr marL="285750" marR="0" lvl="0" indent="-285750" algn="l" defTabSz="914400" rtl="0" eaLnBrk="0" fontAlgn="base" latinLnBrk="0" hangingPunct="0">
              <a:lnSpc>
                <a:spcPct val="100000"/>
              </a:lnSpc>
              <a:spcBef>
                <a:spcPct val="0"/>
              </a:spcBef>
              <a:spcAft>
                <a:spcPct val="0"/>
              </a:spcAft>
              <a:buClrTx/>
              <a:buSzTx/>
              <a:buFont typeface="Monotype Sorts" pitchFamily="-84" charset="2"/>
              <a:buChar char="n"/>
              <a:defRPr/>
            </a:pPr>
            <a:r>
              <a:rPr kumimoji="0" lang="en-US" altLang="en-US" sz="1600" b="0" i="0" u="none" strike="noStrike" kern="1200" cap="none" spc="0" normalizeH="0" baseline="0" noProof="0" dirty="0">
                <a:ln>
                  <a:noFill/>
                </a:ln>
                <a:solidFill>
                  <a:schemeClr val="tx1"/>
                </a:solidFill>
                <a:effectLst/>
                <a:uLnTx/>
                <a:uFillTx/>
                <a:latin typeface="+mn-ea"/>
                <a:ea typeface="+mn-ea"/>
                <a:cs typeface="+mn-cs"/>
              </a:rPr>
              <a:t>In general, the average turnaround time can be improved if most processes finish their </a:t>
            </a:r>
            <a:r>
              <a:rPr kumimoji="0" lang="en-US" altLang="zh-CN" sz="1600" b="0" i="0" u="none" strike="noStrike" kern="1200" cap="none" spc="0" normalizeH="0" baseline="0" noProof="0" dirty="0">
                <a:ln>
                  <a:noFill/>
                </a:ln>
                <a:solidFill>
                  <a:schemeClr val="tx1"/>
                </a:solidFill>
                <a:effectLst/>
                <a:uLnTx/>
                <a:uFillTx/>
                <a:latin typeface="+mn-ea"/>
                <a:ea typeface="+mn-ea"/>
                <a:cs typeface="+mn-cs"/>
              </a:rPr>
              <a:t>current </a:t>
            </a:r>
            <a:r>
              <a:rPr kumimoji="0" lang="en-US" altLang="en-US" sz="1600" b="0" i="0" u="none" strike="noStrike" kern="1200" cap="none" spc="0" normalizeH="0" baseline="0" noProof="0" dirty="0">
                <a:ln>
                  <a:noFill/>
                </a:ln>
                <a:solidFill>
                  <a:schemeClr val="tx1"/>
                </a:solidFill>
                <a:effectLst/>
                <a:uLnTx/>
                <a:uFillTx/>
                <a:latin typeface="+mn-ea"/>
                <a:ea typeface="+mn-ea"/>
                <a:cs typeface="+mn-cs"/>
              </a:rPr>
              <a:t>CPU bursts within a single quantum</a:t>
            </a:r>
          </a:p>
          <a:p>
            <a:pPr marL="285750" marR="0" lvl="0" indent="-285750" algn="l" defTabSz="914400" rtl="0" eaLnBrk="0" fontAlgn="base" latinLnBrk="0" hangingPunct="0">
              <a:lnSpc>
                <a:spcPct val="100000"/>
              </a:lnSpc>
              <a:spcBef>
                <a:spcPct val="0"/>
              </a:spcBef>
              <a:spcAft>
                <a:spcPct val="0"/>
              </a:spcAft>
              <a:buClrTx/>
              <a:buSzTx/>
              <a:buFont typeface="Monotype Sorts" pitchFamily="-84" charset="2"/>
              <a:buChar char="n"/>
              <a:defRPr/>
            </a:pPr>
            <a:r>
              <a:rPr kumimoji="0" lang="en-US" altLang="en-US" sz="1600" b="0" i="0" u="none" strike="noStrike" kern="1200" cap="none" spc="0" normalizeH="0" baseline="0" noProof="0" dirty="0">
                <a:ln>
                  <a:noFill/>
                </a:ln>
                <a:solidFill>
                  <a:schemeClr val="tx1"/>
                </a:solidFill>
                <a:effectLst/>
                <a:uLnTx/>
                <a:uFillTx/>
                <a:latin typeface="+mn-ea"/>
                <a:ea typeface="+mn-ea"/>
                <a:cs typeface="+mn-cs"/>
              </a:rPr>
              <a:t>The time quantum can not be too big, in which RR degenerates to an FCFS policy</a:t>
            </a:r>
          </a:p>
          <a:p>
            <a:pPr marL="285750" marR="0" lvl="0" indent="-285750" algn="l" defTabSz="914400" rtl="0" eaLnBrk="0" fontAlgn="base" latinLnBrk="0" hangingPunct="0">
              <a:lnSpc>
                <a:spcPct val="100000"/>
              </a:lnSpc>
              <a:spcBef>
                <a:spcPct val="0"/>
              </a:spcBef>
              <a:spcAft>
                <a:spcPct val="0"/>
              </a:spcAft>
              <a:buClrTx/>
              <a:buSzTx/>
              <a:buFont typeface="Monotype Sorts" pitchFamily="-84" charset="2"/>
              <a:buChar char="n"/>
              <a:defRPr/>
            </a:pPr>
            <a:r>
              <a:rPr kumimoji="0" lang="en-US" altLang="en-US" sz="1600" b="1" i="0" u="none" strike="noStrike" kern="1200" cap="none" spc="0" normalizeH="0" baseline="0" noProof="0" dirty="0">
                <a:ln>
                  <a:noFill/>
                </a:ln>
                <a:solidFill>
                  <a:srgbClr val="FF0000"/>
                </a:solidFill>
                <a:effectLst/>
                <a:uLnTx/>
                <a:uFillTx/>
                <a:latin typeface="+mn-ea"/>
                <a:ea typeface="+mn-ea"/>
                <a:cs typeface="+mn-cs"/>
              </a:rPr>
              <a:t>A rule of thumb</a:t>
            </a:r>
            <a:r>
              <a:rPr kumimoji="0" lang="en-US" altLang="en-US" sz="1600" b="0" i="0" u="none" strike="noStrike" kern="1200" cap="none" spc="0" normalizeH="0" baseline="0" noProof="0" dirty="0">
                <a:ln>
                  <a:noFill/>
                </a:ln>
                <a:solidFill>
                  <a:schemeClr val="tx1"/>
                </a:solidFill>
                <a:effectLst/>
                <a:uLnTx/>
                <a:uFillTx/>
                <a:latin typeface="+mn-ea"/>
                <a:ea typeface="+mn-ea"/>
                <a:cs typeface="+mn-cs"/>
              </a:rPr>
              <a:t>: 80% CPU bursts should be shorter than the time quantum </a:t>
            </a:r>
            <a:r>
              <a:rPr kumimoji="0" lang="en-US" altLang="en-US" sz="1600" b="1" i="0" u="none" strike="noStrike" kern="1200" cap="none" spc="0" normalizeH="0" baseline="0" noProof="0" dirty="0">
                <a:ln>
                  <a:noFill/>
                </a:ln>
                <a:solidFill>
                  <a:schemeClr val="tx1"/>
                </a:solidFill>
                <a:effectLst/>
                <a:uLnTx/>
                <a:uFillTx/>
                <a:latin typeface="Courier New" panose="02070309020205020404" pitchFamily="49" charset="0"/>
                <a:ea typeface="+mn-ea"/>
                <a:cs typeface="Courier New" panose="02070309020205020404" pitchFamily="49" charset="0"/>
              </a:rPr>
              <a:t>q</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a:xfrm>
            <a:off x="1058863" y="188913"/>
            <a:ext cx="7704137" cy="576262"/>
          </a:xfrm>
        </p:spPr>
        <p:txBody>
          <a:bodyPr vert="horz" wrap="square" lIns="91440" tIns="45720" rIns="91440" bIns="45720" anchor="b" anchorCtr="0"/>
          <a:lstStyle/>
          <a:p>
            <a:pPr eaLnBrk="1" hangingPunct="1"/>
            <a:r>
              <a:rPr lang="en-US" altLang="en-US" dirty="0"/>
              <a:t>Shortest-Job-First (SJF) Scheduling</a:t>
            </a:r>
          </a:p>
        </p:txBody>
      </p:sp>
      <p:sp>
        <p:nvSpPr>
          <p:cNvPr id="34819" name="Rectangle 3"/>
          <p:cNvSpPr>
            <a:spLocks noGrp="1" noChangeArrowheads="1"/>
          </p:cNvSpPr>
          <p:nvPr>
            <p:ph idx="1"/>
          </p:nvPr>
        </p:nvSpPr>
        <p:spPr>
          <a:xfrm>
            <a:off x="476250" y="1009650"/>
            <a:ext cx="8078788" cy="49577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Noticing that in FCFS and RR, we do not need to know the next CPU burst time of each process during scheduling, and scheduling is done based on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the arrival order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What if we knew the future – the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next CPU burst time of each process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Associate with each process the length of its next CPU burst</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 To schedule the process with the shortest next CPU burst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 </a:t>
            </a: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Shortest Job First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or</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 </a:t>
            </a: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SJF</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scheduling algorithm is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optimal</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 produces the minimum average waiting time for a given set of processes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The difficulty is knowing the length of the next CPU request</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The basic idea is to get the short jobs out of the system sooner</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Big effect on short jobs, relatively small effect on long jobs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This can be applied to an entire program or the current CPU burst</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Perhaps a more precise term should be the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rPr>
              <a:t>shortest-next-CPU-burst</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 algorithm, but </a:t>
            </a:r>
            <a:r>
              <a:rPr kumimoji="1" lang="en-US" altLang="zh-CN" sz="1800" b="0" i="0" u="none" strike="noStrike" kern="0" cap="none" spc="0" normalizeH="0" baseline="0" noProof="0" dirty="0">
                <a:ln>
                  <a:noFill/>
                </a:ln>
                <a:solidFill>
                  <a:schemeClr val="tx1"/>
                </a:solidFill>
                <a:effectLst/>
                <a:uLnTx/>
                <a:uFillTx/>
                <a:latin typeface="+mn-lt"/>
                <a:ea typeface="MS PGothic" panose="020B0600070205080204" pitchFamily="34" charset="-128"/>
              </a:rPr>
              <a:t>shortest job first or SJF is commonly used.</a:t>
            </a: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457200" marR="0" lvl="1" indent="0" algn="l" defTabSz="914400" rtl="0" eaLnBrk="0" fontAlgn="base" latinLnBrk="0" hangingPunct="0">
              <a:lnSpc>
                <a:spcPct val="100000"/>
              </a:lnSpc>
              <a:spcBef>
                <a:spcPct val="35000"/>
              </a:spcBef>
              <a:spcAft>
                <a:spcPct val="0"/>
              </a:spcAft>
              <a:buClr>
                <a:srgbClr val="CC6600"/>
              </a:buClr>
              <a:buSzPct val="80000"/>
              <a:buFont typeface="Monotype Sorts" pitchFamily="-84" charset="2"/>
              <a:buNone/>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a:xfrm>
            <a:off x="457200" y="201613"/>
            <a:ext cx="8229600" cy="576262"/>
          </a:xfrm>
        </p:spPr>
        <p:txBody>
          <a:bodyPr vert="horz" wrap="square" lIns="91440" tIns="45720" rIns="91440" bIns="45720" anchor="b" anchorCtr="0"/>
          <a:lstStyle/>
          <a:p>
            <a:pPr eaLnBrk="1" hangingPunct="1"/>
            <a:r>
              <a:rPr lang="en-US" altLang="en-US" dirty="0"/>
              <a:t>Example of SJF</a:t>
            </a:r>
          </a:p>
        </p:txBody>
      </p:sp>
      <p:sp>
        <p:nvSpPr>
          <p:cNvPr id="35843" name="Rectangle 36"/>
          <p:cNvSpPr>
            <a:spLocks noGrp="1" noChangeArrowheads="1"/>
          </p:cNvSpPr>
          <p:nvPr>
            <p:ph idx="1"/>
          </p:nvPr>
        </p:nvSpPr>
        <p:spPr>
          <a:xfrm>
            <a:off x="527050" y="995363"/>
            <a:ext cx="8229600" cy="54673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200" algn="ctr"/>
                <a:tab pos="3251200" algn="ctr"/>
                <a:tab pos="514032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0" u="sng" strike="noStrike" kern="0" cap="none" spc="0" normalizeH="0" baseline="0" noProof="0" dirty="0" err="1">
                <a:ln>
                  <a:noFill/>
                </a:ln>
                <a:solidFill>
                  <a:schemeClr val="tx1"/>
                </a:solidFill>
                <a:effectLst/>
                <a:uLnTx/>
                <a:uFillTx/>
                <a:latin typeface="+mn-lt"/>
                <a:ea typeface="MS PGothic" panose="020B0600070205080204" pitchFamily="34" charset="-128"/>
                <a:cs typeface="MS PGothic" panose="020B0600070205080204" pitchFamily="34" charset="-128"/>
              </a:rPr>
              <a:t>Process</a:t>
            </a:r>
            <a:r>
              <a:rPr kumimoji="1" lang="en-US" altLang="en-US" sz="1800" b="0" i="0" u="sng" strike="noStrike" kern="0" cap="none" spc="0" normalizeH="0" baseline="0" noProof="0" dirty="0" err="1">
                <a:ln>
                  <a:noFill/>
                </a:ln>
                <a:solidFill>
                  <a:schemeClr val="bg1"/>
                </a:solidFill>
                <a:effectLst/>
                <a:uLnTx/>
                <a:uFillTx/>
                <a:latin typeface="+mn-lt"/>
                <a:ea typeface="MS PGothic" panose="020B0600070205080204" pitchFamily="34" charset="-128"/>
                <a:cs typeface="MS PGothic" panose="020B0600070205080204" pitchFamily="34" charset="-128"/>
              </a:rPr>
              <a:t>Arriva</a:t>
            </a:r>
            <a:r>
              <a:rPr kumimoji="1" lang="en-US" altLang="en-US" sz="1800" b="0" i="0" u="sng" strike="noStrike" kern="0" cap="none" spc="0" normalizeH="0" baseline="0" noProof="0" dirty="0">
                <a:ln>
                  <a:noFill/>
                </a:ln>
                <a:solidFill>
                  <a:schemeClr val="bg1"/>
                </a:solidFill>
                <a:effectLst/>
                <a:uLnTx/>
                <a:uFillTx/>
                <a:latin typeface="+mn-lt"/>
                <a:ea typeface="MS PGothic" panose="020B0600070205080204" pitchFamily="34" charset="-128"/>
                <a:cs typeface="MS PGothic" panose="020B0600070205080204" pitchFamily="34" charset="-128"/>
              </a:rPr>
              <a:t>	l Time</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0" u="sng"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Burst Time</a:t>
            </a: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200" algn="ctr"/>
                <a:tab pos="3251200" algn="ctr"/>
                <a:tab pos="514032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1</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0" u="none" strike="noStrike" kern="0" cap="none" spc="0" normalizeH="0" baseline="0" noProof="0" dirty="0">
                <a:ln>
                  <a:noFill/>
                </a:ln>
                <a:solidFill>
                  <a:schemeClr val="bg1"/>
                </a:solidFill>
                <a:effectLst/>
                <a:uLnTx/>
                <a:uFillTx/>
                <a:latin typeface="+mn-lt"/>
                <a:ea typeface="MS PGothic" panose="020B0600070205080204" pitchFamily="34" charset="-128"/>
                <a:cs typeface="MS PGothic" panose="020B0600070205080204" pitchFamily="34" charset="-128"/>
              </a:rPr>
              <a:t>0.0</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6</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200" algn="ctr"/>
                <a:tab pos="3251200" algn="ctr"/>
                <a:tab pos="514032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2 	</a:t>
            </a:r>
            <a:r>
              <a:rPr kumimoji="1" lang="en-US" altLang="en-US" sz="1800" b="0" i="0" u="none" strike="noStrike" kern="0" cap="none" spc="0" normalizeH="0" baseline="0" noProof="0" dirty="0">
                <a:ln>
                  <a:noFill/>
                </a:ln>
                <a:solidFill>
                  <a:schemeClr val="bg1"/>
                </a:solidFill>
                <a:effectLst/>
                <a:uLnTx/>
                <a:uFillTx/>
                <a:latin typeface="+mn-lt"/>
                <a:ea typeface="MS PGothic" panose="020B0600070205080204" pitchFamily="34" charset="-128"/>
                <a:cs typeface="MS PGothic" panose="020B0600070205080204" pitchFamily="34" charset="-128"/>
              </a:rPr>
              <a:t>2.0</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8</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200" algn="ctr"/>
                <a:tab pos="3251200" algn="ctr"/>
                <a:tab pos="514032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3</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0" u="none" strike="noStrike" kern="0" cap="none" spc="0" normalizeH="0" baseline="0" noProof="0" dirty="0">
                <a:ln>
                  <a:noFill/>
                </a:ln>
                <a:solidFill>
                  <a:schemeClr val="bg1"/>
                </a:solidFill>
                <a:effectLst/>
                <a:uLnTx/>
                <a:uFillTx/>
                <a:latin typeface="+mn-lt"/>
                <a:ea typeface="MS PGothic" panose="020B0600070205080204" pitchFamily="34" charset="-128"/>
                <a:cs typeface="MS PGothic" panose="020B0600070205080204" pitchFamily="34" charset="-128"/>
              </a:rPr>
              <a:t>4.0</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7</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200" algn="ctr"/>
                <a:tab pos="3251200" algn="ctr"/>
                <a:tab pos="514032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4</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0" u="none" strike="noStrike" kern="0" cap="none" spc="0" normalizeH="0" baseline="0" noProof="0" dirty="0">
                <a:ln>
                  <a:noFill/>
                </a:ln>
                <a:solidFill>
                  <a:schemeClr val="bg1"/>
                </a:solidFill>
                <a:effectLst/>
                <a:uLnTx/>
                <a:uFillTx/>
                <a:latin typeface="+mn-lt"/>
                <a:ea typeface="MS PGothic" panose="020B0600070205080204" pitchFamily="34" charset="-128"/>
                <a:cs typeface="MS PGothic" panose="020B0600070205080204" pitchFamily="34" charset="-128"/>
              </a:rPr>
              <a:t>5.0</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3</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200" algn="ctr"/>
                <a:tab pos="3251200" algn="ctr"/>
                <a:tab pos="514032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SJF scheduling chart</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200" algn="ctr"/>
                <a:tab pos="3251200" algn="ctr"/>
                <a:tab pos="5140325" algn="ctr"/>
              </a:tabLst>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200" algn="ctr"/>
                <a:tab pos="3251200" algn="ctr"/>
                <a:tab pos="5140325" algn="ctr"/>
              </a:tabLst>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200" algn="ctr"/>
                <a:tab pos="3251200" algn="ctr"/>
                <a:tab pos="5140325" algn="ctr"/>
              </a:tabLst>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200" algn="ctr"/>
                <a:tab pos="3251200" algn="ctr"/>
                <a:tab pos="5140325" algn="ctr"/>
              </a:tabLst>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200" algn="ctr"/>
                <a:tab pos="3251200" algn="ctr"/>
                <a:tab pos="514032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Average waiting time = (3 + 16 + 9 + 0) / 4 = 7</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200" algn="ctr"/>
                <a:tab pos="3251200" algn="ctr"/>
                <a:tab pos="514032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 “best” FCFS perform the same if arrival order happens to be  the same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200" algn="ctr"/>
                <a:tab pos="3251200" algn="ctr"/>
                <a:tab pos="5140325" algn="ctr"/>
              </a:tabLst>
              <a:defRPr/>
            </a:pP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Sketch Proof</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Moving a short process before a long one decreases the waiting time of the short process more than it increases the waiting time of the long process. Consequently, the average waiting time decreases</a:t>
            </a:r>
          </a:p>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200" algn="ctr"/>
                <a:tab pos="3251200" algn="ctr"/>
                <a:tab pos="5140325" algn="ctr"/>
              </a:tabLst>
              <a:defRPr/>
            </a:pPr>
            <a:endPar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p:txBody>
      </p:sp>
      <p:pic>
        <p:nvPicPr>
          <p:cNvPr id="38916" name="Picture 1"/>
          <p:cNvPicPr>
            <a:picLocks noChangeAspect="1"/>
          </p:cNvPicPr>
          <p:nvPr/>
        </p:nvPicPr>
        <p:blipFill>
          <a:blip r:embed="rId3"/>
          <a:stretch>
            <a:fillRect/>
          </a:stretch>
        </p:blipFill>
        <p:spPr>
          <a:xfrm>
            <a:off x="1173163" y="3692525"/>
            <a:ext cx="6796087" cy="89535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a:xfrm>
            <a:off x="1279525" y="153988"/>
            <a:ext cx="7356475" cy="611187"/>
          </a:xfrm>
        </p:spPr>
        <p:txBody>
          <a:bodyPr vert="horz" wrap="square" lIns="91440" tIns="45720" rIns="91440" bIns="45720" anchor="b" anchorCtr="0"/>
          <a:lstStyle/>
          <a:p>
            <a:pPr eaLnBrk="1" hangingPunct="1"/>
            <a:r>
              <a:rPr lang="en-US" altLang="en-US" sz="2800" dirty="0"/>
              <a:t>Determining Length of Next CPU Burst</a:t>
            </a:r>
          </a:p>
        </p:txBody>
      </p:sp>
      <p:sp>
        <p:nvSpPr>
          <p:cNvPr id="16387" name="Rectangle 3"/>
          <p:cNvSpPr>
            <a:spLocks noGrp="1" noChangeArrowheads="1"/>
          </p:cNvSpPr>
          <p:nvPr>
            <p:ph idx="1"/>
          </p:nvPr>
        </p:nvSpPr>
        <p:spPr>
          <a:xfrm>
            <a:off x="514350" y="1125538"/>
            <a:ext cx="8121650" cy="49768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How to estimate the length based on the past behavior </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Then pick </a:t>
            </a:r>
            <a:r>
              <a:rPr kumimoji="1" lang="en-US" altLang="zh-CN" sz="1800" b="0" i="0" u="none" strike="noStrike" kern="0" cap="none" spc="0" normalizeH="0" baseline="0" noProof="0" dirty="0">
                <a:ln>
                  <a:noFill/>
                </a:ln>
                <a:solidFill>
                  <a:schemeClr val="tx1"/>
                </a:solidFill>
                <a:effectLst/>
                <a:uLnTx/>
                <a:uFillTx/>
                <a:latin typeface="+mn-lt"/>
                <a:ea typeface="MS PGothic" panose="020B0600070205080204" pitchFamily="34" charset="-128"/>
              </a:rPr>
              <a:t>the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process with shortest predicted next CPU burst</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Can be done by using the lengths of previous CPU bursts and exponential averaging algorithm</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Commonly, </a:t>
            </a:r>
            <a:r>
              <a:rPr kumimoji="1" lang="en-US" altLang="en-US" sz="1800" b="0" i="0" u="none" strike="noStrike" kern="0" cap="none" spc="0" normalizeH="0" baseline="0" noProof="0" dirty="0">
                <a:ln>
                  <a:noFill/>
                </a:ln>
                <a:solidFill>
                  <a:schemeClr val="tx1"/>
                </a:solidFill>
                <a:effectLst/>
                <a:uLnTx/>
                <a:uFillTx/>
                <a:latin typeface="Lucida Grande" pitchFamily="-84" charset="0"/>
                <a:ea typeface="MS PGothic" panose="020B0600070205080204" pitchFamily="34" charset="-128"/>
                <a:cs typeface="MS PGothic" panose="020B0600070205080204" pitchFamily="34" charset="-128"/>
              </a:rPr>
              <a:t>α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set to ½ - the relative weight of recent and past history in the prediction</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Preemptive version called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shortest-remaining-time-first </a:t>
            </a:r>
            <a:r>
              <a:rPr kumimoji="1" lang="zh-CN"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a:t>
            </a:r>
            <a:r>
              <a:rPr kumimoji="1" lang="en-US" altLang="zh-CN"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SRTF</a:t>
            </a:r>
            <a:r>
              <a:rPr kumimoji="1" lang="zh-CN"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a:t>
            </a:r>
            <a:endPar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None/>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None/>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p:txBody>
      </p:sp>
      <p:graphicFrame>
        <p:nvGraphicFramePr>
          <p:cNvPr id="40964" name="Object 2"/>
          <p:cNvGraphicFramePr>
            <a:graphicFrameLocks noChangeAspect="1"/>
          </p:cNvGraphicFramePr>
          <p:nvPr/>
        </p:nvGraphicFramePr>
        <p:xfrm>
          <a:off x="1963738" y="3070225"/>
          <a:ext cx="4427537" cy="1254125"/>
        </p:xfrm>
        <a:graphic>
          <a:graphicData uri="http://schemas.openxmlformats.org/presentationml/2006/ole">
            <mc:AlternateContent xmlns:mc="http://schemas.openxmlformats.org/markup-compatibility/2006">
              <mc:Choice xmlns:v="urn:schemas-microsoft-com:vml" Requires="v">
                <p:oleObj spid="_x0000_s3086" r:id="rId4" imgW="110594775" imgH="30718125" progId="Equation.3">
                  <p:embed/>
                </p:oleObj>
              </mc:Choice>
              <mc:Fallback>
                <p:oleObj r:id="rId4" imgW="110594775" imgH="30718125" progId="Equation.3">
                  <p:embed/>
                  <p:pic>
                    <p:nvPicPr>
                      <p:cNvPr id="0" name="图片 3076"/>
                      <p:cNvPicPr/>
                      <p:nvPr/>
                    </p:nvPicPr>
                    <p:blipFill>
                      <a:blip r:embed="rId5"/>
                      <a:stretch>
                        <a:fillRect/>
                      </a:stretch>
                    </p:blipFill>
                    <p:spPr>
                      <a:xfrm>
                        <a:off x="1963738" y="3070225"/>
                        <a:ext cx="4427537" cy="1254125"/>
                      </a:xfrm>
                      <a:prstGeom prst="rect">
                        <a:avLst/>
                      </a:prstGeom>
                      <a:noFill/>
                      <a:ln w="38100">
                        <a:noFill/>
                        <a:miter/>
                      </a:ln>
                    </p:spPr>
                  </p:pic>
                </p:oleObj>
              </mc:Fallback>
            </mc:AlternateContent>
          </a:graphicData>
        </a:graphic>
      </p:graphicFrame>
      <p:graphicFrame>
        <p:nvGraphicFramePr>
          <p:cNvPr id="40965" name="Object 3"/>
          <p:cNvGraphicFramePr>
            <a:graphicFrameLocks noChangeAspect="1"/>
          </p:cNvGraphicFramePr>
          <p:nvPr/>
        </p:nvGraphicFramePr>
        <p:xfrm>
          <a:off x="3228975" y="4068763"/>
          <a:ext cx="2222500" cy="315912"/>
        </p:xfrm>
        <a:graphic>
          <a:graphicData uri="http://schemas.openxmlformats.org/presentationml/2006/ole">
            <mc:AlternateContent xmlns:mc="http://schemas.openxmlformats.org/markup-compatibility/2006">
              <mc:Choice xmlns:v="urn:schemas-microsoft-com:vml" Requires="v">
                <p:oleObj spid="_x0000_s3087" r:id="rId6" imgW="38404800" imgH="5486400" progId="Equation.3">
                  <p:embed/>
                </p:oleObj>
              </mc:Choice>
              <mc:Fallback>
                <p:oleObj r:id="rId6" imgW="38404800" imgH="5486400" progId="Equation.3">
                  <p:embed/>
                  <p:pic>
                    <p:nvPicPr>
                      <p:cNvPr id="0" name="图片 3075"/>
                      <p:cNvPicPr/>
                      <p:nvPr/>
                    </p:nvPicPr>
                    <p:blipFill>
                      <a:blip r:embed="rId7"/>
                      <a:stretch>
                        <a:fillRect/>
                      </a:stretch>
                    </p:blipFill>
                    <p:spPr>
                      <a:xfrm>
                        <a:off x="3228975" y="4068763"/>
                        <a:ext cx="2222500" cy="315912"/>
                      </a:xfrm>
                      <a:prstGeom prst="rect">
                        <a:avLst/>
                      </a:prstGeom>
                      <a:noFill/>
                      <a:ln w="38100">
                        <a:noFill/>
                        <a:miter/>
                      </a:ln>
                    </p:spPr>
                  </p:pic>
                </p:oleObj>
              </mc:Fallback>
            </mc:AlternateContent>
          </a:graphicData>
        </a:graphic>
      </p:graphicFrame>
      <p:sp>
        <p:nvSpPr>
          <p:cNvPr id="40966" name="Rectangle 2"/>
          <p:cNvSpPr/>
          <p:nvPr/>
        </p:nvSpPr>
        <p:spPr>
          <a:xfrm>
            <a:off x="3155950" y="4132263"/>
            <a:ext cx="474663" cy="252412"/>
          </a:xfrm>
          <a:prstGeom prst="rect">
            <a:avLst/>
          </a:prstGeom>
          <a:solidFill>
            <a:schemeClr val="bg1"/>
          </a:solidFill>
          <a:ln w="9525">
            <a:noFill/>
          </a:ln>
        </p:spPr>
        <p:txBody>
          <a:bodyPr wrap="none"/>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stStyle>
          <a:p>
            <a:pPr marL="0" lvl="0" indent="0">
              <a:spcBef>
                <a:spcPct val="0"/>
              </a:spcBef>
              <a:buClrTx/>
              <a:buSzTx/>
              <a:buFontTx/>
              <a:buNone/>
            </a:pPr>
            <a:endParaRPr lang="en-US" altLang="en-US" dirty="0">
              <a:latin typeface="Verdana" panose="020B0604030504040204" pitchFamily="34" charset="0"/>
            </a:endParaRPr>
          </a:p>
        </p:txBody>
      </p:sp>
      <p:sp>
        <p:nvSpPr>
          <p:cNvPr id="40967" name="Rectangle 1"/>
          <p:cNvSpPr/>
          <p:nvPr/>
        </p:nvSpPr>
        <p:spPr>
          <a:xfrm>
            <a:off x="3089275" y="4014788"/>
            <a:ext cx="608013" cy="369887"/>
          </a:xfrm>
          <a:prstGeom prst="rect">
            <a:avLst/>
          </a:prstGeom>
          <a:noFill/>
          <a:ln w="9525">
            <a:noFill/>
          </a:ln>
        </p:spPr>
        <p:txBody>
          <a:bodyPr wrap="none">
            <a:spAutoFit/>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stStyle>
          <a:p>
            <a:pPr marL="0" lvl="0" indent="0">
              <a:spcBef>
                <a:spcPct val="0"/>
              </a:spcBef>
              <a:buClrTx/>
              <a:buSzTx/>
              <a:buFontTx/>
              <a:buNone/>
            </a:pPr>
            <a:r>
              <a:rPr lang="en-US" altLang="en-US" i="1" dirty="0">
                <a:latin typeface="Verdana" panose="020B0604030504040204" pitchFamily="34" charset="0"/>
                <a:sym typeface="Symbol" panose="05050102010706020507" pitchFamily="18" charset="2"/>
              </a:rPr>
              <a:t></a:t>
            </a:r>
            <a:r>
              <a:rPr lang="en-US" altLang="en-US" i="1" baseline="-25000" dirty="0">
                <a:latin typeface="Verdana" panose="020B0604030504040204" pitchFamily="34" charset="0"/>
                <a:sym typeface="Symbol" panose="05050102010706020507" pitchFamily="18" charset="2"/>
              </a:rPr>
              <a:t>n</a:t>
            </a:r>
            <a:r>
              <a:rPr lang="en-US" altLang="en-US" baseline="-25000" dirty="0">
                <a:latin typeface="Verdana" panose="020B0604030504040204" pitchFamily="34" charset="0"/>
                <a:sym typeface="Symbol" panose="05050102010706020507" pitchFamily="18" charset="2"/>
              </a:rPr>
              <a:t>+1</a:t>
            </a:r>
            <a:endParaRPr lang="en-US" altLang="en-US" dirty="0">
              <a:latin typeface="Verdan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a:xfrm>
            <a:off x="914400" y="176213"/>
            <a:ext cx="7772400" cy="576262"/>
          </a:xfrm>
        </p:spPr>
        <p:txBody>
          <a:bodyPr vert="horz" wrap="square" lIns="91440" tIns="45720" rIns="91440" bIns="45720" anchor="b" anchorCtr="0"/>
          <a:lstStyle/>
          <a:p>
            <a:pPr eaLnBrk="1" hangingPunct="1"/>
            <a:r>
              <a:rPr lang="en-US" altLang="en-US" dirty="0"/>
              <a:t>Chapter 5:  CPU Scheduling</a:t>
            </a:r>
          </a:p>
        </p:txBody>
      </p:sp>
      <p:sp>
        <p:nvSpPr>
          <p:cNvPr id="7171" name="Rectangle 3"/>
          <p:cNvSpPr>
            <a:spLocks noGrp="1"/>
          </p:cNvSpPr>
          <p:nvPr>
            <p:ph idx="1"/>
          </p:nvPr>
        </p:nvSpPr>
        <p:spPr>
          <a:xfrm>
            <a:off x="479425" y="1001713"/>
            <a:ext cx="7335838" cy="3773487"/>
          </a:xfrm>
        </p:spPr>
        <p:txBody>
          <a:bodyPr vert="horz" wrap="square" lIns="91440" tIns="45720" rIns="91440" bIns="45720" anchor="t" anchorCtr="0"/>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p:nvPr>
        </p:nvSpPr>
        <p:spPr>
          <a:xfrm>
            <a:off x="950913" y="-17462"/>
            <a:ext cx="8223250" cy="677862"/>
          </a:xfrm>
        </p:spPr>
        <p:txBody>
          <a:bodyPr vert="horz" wrap="square" lIns="91440" tIns="45720" rIns="91440" bIns="45720" anchor="b" anchorCtr="0"/>
          <a:lstStyle/>
          <a:p>
            <a:pPr eaLnBrk="1" hangingPunct="1"/>
            <a:r>
              <a:rPr lang="en-US" altLang="en-US" sz="2400" dirty="0"/>
              <a:t>Prediction of the Length of the Next CPU Burst</a:t>
            </a:r>
          </a:p>
        </p:txBody>
      </p:sp>
      <p:pic>
        <p:nvPicPr>
          <p:cNvPr id="43011" name="Picture 2"/>
          <p:cNvPicPr>
            <a:picLocks noChangeAspect="1"/>
          </p:cNvPicPr>
          <p:nvPr/>
        </p:nvPicPr>
        <p:blipFill>
          <a:blip r:embed="rId3"/>
          <a:stretch>
            <a:fillRect/>
          </a:stretch>
        </p:blipFill>
        <p:spPr>
          <a:xfrm>
            <a:off x="1179513" y="1174750"/>
            <a:ext cx="6016625" cy="4243388"/>
          </a:xfrm>
          <a:prstGeom prst="rect">
            <a:avLst/>
          </a:prstGeom>
          <a:noFill/>
          <a:ln w="9525">
            <a:noFill/>
          </a:ln>
        </p:spPr>
      </p:pic>
      <p:sp>
        <p:nvSpPr>
          <p:cNvPr id="43012" name="Rectangle 1"/>
          <p:cNvSpPr/>
          <p:nvPr/>
        </p:nvSpPr>
        <p:spPr>
          <a:xfrm>
            <a:off x="1089025" y="5683250"/>
            <a:ext cx="7766050" cy="369888"/>
          </a:xfrm>
          <a:prstGeom prst="rect">
            <a:avLst/>
          </a:prstGeom>
          <a:noFill/>
          <a:ln w="9525">
            <a:noFill/>
          </a:ln>
        </p:spPr>
        <p:txBody>
          <a:bodyPr>
            <a:spAutoFit/>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stStyle>
          <a:p>
            <a:pPr marL="0" lvl="0" indent="0">
              <a:spcBef>
                <a:spcPct val="0"/>
              </a:spcBef>
              <a:buClrTx/>
              <a:buSzTx/>
              <a:buFontTx/>
              <a:buNone/>
            </a:pPr>
            <a:r>
              <a:rPr lang="en-US" altLang="en-US" dirty="0">
                <a:latin typeface="Palatino Linotype" panose="02040502050505030304" pitchFamily="18" charset="0"/>
              </a:rPr>
              <a:t>This shows an exponential average with </a:t>
            </a:r>
            <a:r>
              <a:rPr lang="en-US" altLang="en-US" dirty="0">
                <a:latin typeface="STIXMath-Regular"/>
              </a:rPr>
              <a:t>α </a:t>
            </a:r>
            <a:r>
              <a:rPr lang="en-US" altLang="en-US" dirty="0">
                <a:latin typeface="PalatinoLTStd-Roman"/>
              </a:rPr>
              <a:t>= 1/2 </a:t>
            </a:r>
            <a:r>
              <a:rPr lang="en-US" altLang="en-US" dirty="0">
                <a:latin typeface="Palatino Linotype" panose="02040502050505030304" pitchFamily="18" charset="0"/>
              </a:rPr>
              <a:t>and</a:t>
            </a:r>
            <a:r>
              <a:rPr lang="en-US" altLang="en-US" dirty="0">
                <a:latin typeface="PalatinoLTStd-Roman"/>
              </a:rPr>
              <a:t> </a:t>
            </a:r>
            <a:r>
              <a:rPr lang="el-GR" altLang="en-US" dirty="0">
                <a:latin typeface="STIXMath-Regular"/>
              </a:rPr>
              <a:t>τ</a:t>
            </a:r>
            <a:r>
              <a:rPr lang="el-GR" altLang="en-US" sz="800" dirty="0">
                <a:latin typeface="PalatinoLTStd-Roman"/>
              </a:rPr>
              <a:t>0 </a:t>
            </a:r>
            <a:r>
              <a:rPr lang="el-GR" altLang="en-US" dirty="0">
                <a:latin typeface="PalatinoLTStd-Roman"/>
              </a:rPr>
              <a:t>= 10.</a:t>
            </a:r>
            <a:endParaRPr lang="en-US" altLang="en-US" dirty="0">
              <a:latin typeface="Verdana" panose="020B060403050404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a:xfrm>
            <a:off x="1362075" y="201613"/>
            <a:ext cx="7451725" cy="576262"/>
          </a:xfrm>
        </p:spPr>
        <p:txBody>
          <a:bodyPr vert="horz" wrap="square" lIns="91440" tIns="45720" rIns="91440" bIns="45720" anchor="b" anchorCtr="0"/>
          <a:lstStyle/>
          <a:p>
            <a:pPr eaLnBrk="1" hangingPunct="1"/>
            <a:r>
              <a:rPr lang="en-US" altLang="en-US" dirty="0"/>
              <a:t>Examples of Exponential Averaging</a:t>
            </a:r>
          </a:p>
        </p:txBody>
      </p:sp>
      <p:sp>
        <p:nvSpPr>
          <p:cNvPr id="43011" name="Rectangle 3"/>
          <p:cNvSpPr>
            <a:spLocks noGrp="1" noChangeArrowheads="1"/>
          </p:cNvSpPr>
          <p:nvPr>
            <p:ph idx="1"/>
          </p:nvPr>
        </p:nvSpPr>
        <p:spPr>
          <a:xfrm>
            <a:off x="531813" y="1163638"/>
            <a:ext cx="7826375"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sym typeface="Symbol" panose="05050102010706020507" pitchFamily="18" charset="2"/>
              </a:rPr>
              <a:t> =0</a:t>
            </a:r>
          </a:p>
          <a:p>
            <a:pPr marL="742950" marR="0" lvl="1" indent="-285750" algn="l" defTabSz="914400" rtl="0" eaLnBrk="0" fontAlgn="base" latinLnBrk="0" hangingPunct="0">
              <a:lnSpc>
                <a:spcPct val="9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a:t>
            </a:r>
            <a:r>
              <a:rPr kumimoji="1" lang="en-US" altLang="en-US" sz="1800" b="0" i="0"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rPr>
              <a:t>n+1</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 </a:t>
            </a:r>
            <a:r>
              <a:rPr kumimoji="1" lang="en-US" altLang="en-US" sz="1800" b="0" i="0"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rPr>
              <a:t>n</a:t>
            </a:r>
          </a:p>
          <a:p>
            <a:pPr marL="742950" marR="0" lvl="1" indent="-285750" algn="l" defTabSz="914400" rtl="0" eaLnBrk="0" fontAlgn="base" latinLnBrk="0" hangingPunct="0">
              <a:lnSpc>
                <a:spcPct val="90000"/>
              </a:lnSpc>
              <a:spcBef>
                <a:spcPct val="35000"/>
              </a:spcBef>
              <a:spcAft>
                <a:spcPct val="0"/>
              </a:spcAft>
              <a:buClr>
                <a:srgbClr val="CC6600"/>
              </a:buClr>
              <a:buSzPct val="80000"/>
              <a:buFont typeface="Monotype Sorts" pitchFamily="-84" charset="2"/>
              <a:buChar char="l"/>
              <a:defRPr/>
            </a:pPr>
            <a:endParaRPr kumimoji="1" lang="en-US" altLang="en-US" sz="1800" b="0" i="0"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endParaRPr>
          </a:p>
          <a:p>
            <a:pPr marL="742950" marR="0" lvl="1" indent="-285750" algn="l" defTabSz="914400" rtl="0" eaLnBrk="0" fontAlgn="base" latinLnBrk="0" hangingPunct="0">
              <a:lnSpc>
                <a:spcPct val="9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Recent history does not count</a:t>
            </a:r>
          </a:p>
          <a:p>
            <a:pPr marL="342900" marR="0" lvl="0" indent="-342900" algn="l" defTabSz="914400" rtl="0" eaLnBrk="0" fontAlgn="base" latinLnBrk="0" hangingPunct="0">
              <a:lnSpc>
                <a:spcPct val="9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sym typeface="Symbol" panose="05050102010706020507" pitchFamily="18" charset="2"/>
              </a:rPr>
              <a:t> =1</a:t>
            </a:r>
          </a:p>
          <a:p>
            <a:pPr marL="742950" marR="0" lvl="1" indent="-285750" algn="l" defTabSz="914400" rtl="0" eaLnBrk="0" fontAlgn="base" latinLnBrk="0" hangingPunct="0">
              <a:lnSpc>
                <a:spcPct val="9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a:t>
            </a:r>
            <a:r>
              <a:rPr kumimoji="1" lang="en-US" altLang="en-US" sz="1800" b="0" i="0"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rPr>
              <a:t>n+1</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  </a:t>
            </a:r>
            <a:r>
              <a:rPr kumimoji="1" lang="en-US" altLang="en-US" sz="1800" b="0" i="1" u="none" strike="noStrike" kern="0" cap="none" spc="0" normalizeH="0" baseline="0" noProof="0" dirty="0" err="1">
                <a:ln>
                  <a:noFill/>
                </a:ln>
                <a:solidFill>
                  <a:schemeClr val="tx1"/>
                </a:solidFill>
                <a:effectLst/>
                <a:uLnTx/>
                <a:uFillTx/>
                <a:latin typeface="+mn-lt"/>
                <a:ea typeface="MS PGothic" panose="020B0600070205080204" pitchFamily="34" charset="-128"/>
                <a:sym typeface="Symbol" panose="05050102010706020507" pitchFamily="18" charset="2"/>
              </a:rPr>
              <a:t>t</a:t>
            </a:r>
            <a:r>
              <a:rPr kumimoji="1" lang="en-US" altLang="en-US" sz="1800" b="0" i="0" u="none" strike="noStrike" kern="0" cap="none" spc="0" normalizeH="0" baseline="-25000" noProof="0" dirty="0" err="1">
                <a:ln>
                  <a:noFill/>
                </a:ln>
                <a:solidFill>
                  <a:schemeClr val="tx1"/>
                </a:solidFill>
                <a:effectLst/>
                <a:uLnTx/>
                <a:uFillTx/>
                <a:latin typeface="+mn-lt"/>
                <a:ea typeface="MS PGothic" panose="020B0600070205080204" pitchFamily="34" charset="-128"/>
                <a:sym typeface="Symbol" panose="05050102010706020507" pitchFamily="18" charset="2"/>
              </a:rPr>
              <a:t>n</a:t>
            </a:r>
            <a:endParaRPr kumimoji="1" lang="en-US" altLang="en-US" sz="1800" b="0" i="0"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endParaRPr>
          </a:p>
          <a:p>
            <a:pPr marL="742950" marR="0" lvl="1" indent="-285750" algn="l" defTabSz="914400" rtl="0" eaLnBrk="0" fontAlgn="base" latinLnBrk="0" hangingPunct="0">
              <a:lnSpc>
                <a:spcPct val="9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Only the actual last CPU burst counts</a:t>
            </a:r>
          </a:p>
          <a:p>
            <a:pPr marL="342900" marR="0" lvl="0" indent="-342900" algn="l" defTabSz="914400" rtl="0" eaLnBrk="0" fontAlgn="base" latinLnBrk="0" hangingPunct="0">
              <a:lnSpc>
                <a:spcPct val="9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sym typeface="Symbol" panose="05050102010706020507" pitchFamily="18" charset="2"/>
              </a:rPr>
              <a:t>If we expand the formula, we get:</a:t>
            </a:r>
          </a:p>
          <a:p>
            <a:pPr marL="0" marR="0" lvl="0" indent="0" algn="l" defTabSz="914400" rtl="0" eaLnBrk="0" fontAlgn="base" latinLnBrk="0" hangingPunct="0">
              <a:lnSpc>
                <a:spcPct val="90000"/>
              </a:lnSpc>
              <a:spcBef>
                <a:spcPct val="35000"/>
              </a:spcBef>
              <a:spcAft>
                <a:spcPct val="0"/>
              </a:spcAft>
              <a:buClr>
                <a:srgbClr val="993300"/>
              </a:buClr>
              <a:buSzPct val="90000"/>
              <a:buFont typeface="Monotype Sorts" pitchFamily="-84" charset="2"/>
              <a:buNone/>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sym typeface="Symbol" panose="05050102010706020507" pitchFamily="18" charset="2"/>
            </a:endParaRPr>
          </a:p>
          <a:p>
            <a:pPr marL="1085850" marR="0" lvl="2" indent="-228600" algn="l" defTabSz="914400" rtl="0" eaLnBrk="0" fontAlgn="base" latinLnBrk="0" hangingPunct="0">
              <a:lnSpc>
                <a:spcPct val="90000"/>
              </a:lnSpc>
              <a:spcBef>
                <a:spcPct val="35000"/>
              </a:spcBef>
              <a:spcAft>
                <a:spcPct val="0"/>
              </a:spcAft>
              <a:buClr>
                <a:srgbClr val="009900"/>
              </a:buClr>
              <a:buSzPct val="75000"/>
              <a:buFont typeface="Webdings" panose="05030102010509060703" pitchFamily="18" charset="2"/>
              <a:buNone/>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rPr>
              <a:t>n</a:t>
            </a:r>
            <a:r>
              <a:rPr kumimoji="1" lang="en-US" altLang="en-US" sz="1800" b="0" i="0"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rPr>
              <a:t>+1</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  </a:t>
            </a:r>
            <a:r>
              <a:rPr kumimoji="1" lang="en-US" altLang="en-US" sz="1800" b="0" i="0" u="none" strike="noStrike" kern="0" cap="none" spc="0" normalizeH="0" baseline="0" noProof="0" dirty="0" err="1">
                <a:ln>
                  <a:noFill/>
                </a:ln>
                <a:solidFill>
                  <a:schemeClr val="tx1"/>
                </a:solidFill>
                <a:effectLst/>
                <a:uLnTx/>
                <a:uFillTx/>
                <a:latin typeface="+mn-lt"/>
                <a:ea typeface="MS PGothic" panose="020B0600070205080204" pitchFamily="34" charset="-128"/>
                <a:sym typeface="Symbol" panose="05050102010706020507" pitchFamily="18" charset="2"/>
              </a:rPr>
              <a:t>t</a:t>
            </a:r>
            <a:r>
              <a:rPr kumimoji="1" lang="en-US" altLang="en-US" sz="1800" b="0" i="1" u="none" strike="noStrike" kern="0" cap="none" spc="0" normalizeH="0" baseline="-25000" noProof="0" dirty="0" err="1">
                <a:ln>
                  <a:noFill/>
                </a:ln>
                <a:solidFill>
                  <a:schemeClr val="tx1"/>
                </a:solidFill>
                <a:effectLst/>
                <a:uLnTx/>
                <a:uFillTx/>
                <a:latin typeface="+mn-lt"/>
                <a:ea typeface="MS PGothic" panose="020B0600070205080204" pitchFamily="34" charset="-128"/>
                <a:sym typeface="Symbol" panose="05050102010706020507" pitchFamily="18" charset="2"/>
              </a:rPr>
              <a:t>n</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+(1</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a:t>
            </a:r>
            <a:r>
              <a:rPr kumimoji="1" lang="en-US" altLang="en-US" sz="1800" b="0" i="1" u="none" strike="noStrike" kern="0" cap="none" spc="0" normalizeH="0" baseline="0" noProof="0" dirty="0" err="1">
                <a:ln>
                  <a:noFill/>
                </a:ln>
                <a:solidFill>
                  <a:schemeClr val="tx1"/>
                </a:solidFill>
                <a:effectLst/>
                <a:uLnTx/>
                <a:uFillTx/>
                <a:latin typeface="+mn-lt"/>
                <a:ea typeface="MS PGothic" panose="020B0600070205080204" pitchFamily="34" charset="-128"/>
                <a:sym typeface="Symbol" panose="05050102010706020507" pitchFamily="18" charset="2"/>
              </a:rPr>
              <a:t>t</a:t>
            </a:r>
            <a:r>
              <a:rPr kumimoji="1" lang="en-US" altLang="en-US" sz="1800" b="0" i="1" u="none" strike="noStrike" kern="0" cap="none" spc="0" normalizeH="0" baseline="-25000" noProof="0" dirty="0" err="1">
                <a:ln>
                  <a:noFill/>
                </a:ln>
                <a:solidFill>
                  <a:schemeClr val="tx1"/>
                </a:solidFill>
                <a:effectLst/>
                <a:uLnTx/>
                <a:uFillTx/>
                <a:latin typeface="+mn-lt"/>
                <a:ea typeface="MS PGothic" panose="020B0600070205080204" pitchFamily="34" charset="-128"/>
                <a:sym typeface="Symbol" panose="05050102010706020507" pitchFamily="18" charset="2"/>
              </a:rPr>
              <a:t>n</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a:t>
            </a:r>
            <a:r>
              <a:rPr kumimoji="1" lang="en-US" altLang="en-US" sz="1800" b="0" i="0"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rPr>
              <a:t>-1</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rPr>
              <a:t>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1 - 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a:t>
            </a:r>
            <a:r>
              <a:rPr kumimoji="1" lang="en-US" altLang="en-US" sz="1800" b="0" i="1" u="none" strike="noStrike" kern="0" cap="none" spc="0" normalizeH="0" baseline="30000" noProof="0" dirty="0">
                <a:ln>
                  <a:noFill/>
                </a:ln>
                <a:solidFill>
                  <a:schemeClr val="tx1"/>
                </a:solidFill>
                <a:effectLst/>
                <a:uLnTx/>
                <a:uFillTx/>
                <a:latin typeface="+mn-lt"/>
                <a:ea typeface="MS PGothic" panose="020B0600070205080204" pitchFamily="34" charset="-128"/>
                <a:sym typeface="Symbol" panose="05050102010706020507" pitchFamily="18" charset="2"/>
              </a:rPr>
              <a:t>j</a:t>
            </a:r>
            <a:r>
              <a:rPr kumimoji="1" lang="en-US" altLang="en-US" sz="1800" b="0" i="0" u="none" strike="noStrike" kern="0" cap="none" spc="0" normalizeH="0" baseline="30000" noProof="0" dirty="0">
                <a:ln>
                  <a:noFill/>
                </a:ln>
                <a:solidFill>
                  <a:schemeClr val="tx1"/>
                </a:solidFill>
                <a:effectLst/>
                <a:uLnTx/>
                <a:uFillTx/>
                <a:latin typeface="+mn-lt"/>
                <a:ea typeface="MS PGothic" panose="020B0600070205080204" pitchFamily="34" charset="-128"/>
                <a:sym typeface="Symbol" panose="05050102010706020507" pitchFamily="18" charset="2"/>
              </a:rPr>
              <a:t>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a:t>
            </a:r>
            <a:r>
              <a:rPr kumimoji="1" lang="en-US" altLang="en-US" sz="1800" b="0" i="1" u="none" strike="noStrike" kern="0" cap="none" spc="0" normalizeH="0" baseline="0" noProof="0" dirty="0" err="1">
                <a:ln>
                  <a:noFill/>
                </a:ln>
                <a:solidFill>
                  <a:schemeClr val="tx1"/>
                </a:solidFill>
                <a:effectLst/>
                <a:uLnTx/>
                <a:uFillTx/>
                <a:latin typeface="+mn-lt"/>
                <a:ea typeface="MS PGothic" panose="020B0600070205080204" pitchFamily="34" charset="-128"/>
                <a:sym typeface="Symbol" panose="05050102010706020507" pitchFamily="18" charset="2"/>
              </a:rPr>
              <a:t>t</a:t>
            </a:r>
            <a:r>
              <a:rPr kumimoji="1" lang="en-US" altLang="en-US" sz="1800" b="0" i="1" u="none" strike="noStrike" kern="0" cap="none" spc="0" normalizeH="0" baseline="-25000" noProof="0" dirty="0" err="1">
                <a:ln>
                  <a:noFill/>
                </a:ln>
                <a:solidFill>
                  <a:schemeClr val="tx1"/>
                </a:solidFill>
                <a:effectLst/>
                <a:uLnTx/>
                <a:uFillTx/>
                <a:latin typeface="+mn-lt"/>
                <a:ea typeface="MS PGothic" panose="020B0600070205080204" pitchFamily="34" charset="-128"/>
                <a:sym typeface="Symbol" panose="05050102010706020507" pitchFamily="18" charset="2"/>
              </a:rPr>
              <a:t>n</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a:t>
            </a:r>
            <a:r>
              <a:rPr kumimoji="1" lang="en-US" altLang="en-US" sz="1800" b="0" i="0"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rPr>
              <a:t>-</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rPr>
              <a:t>j</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 …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1 - 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a:t>
            </a:r>
            <a:r>
              <a:rPr kumimoji="1" lang="en-US" altLang="en-US" sz="1800" b="0" i="1" u="none" strike="noStrike" kern="0" cap="none" spc="0" normalizeH="0" baseline="30000" noProof="0" dirty="0">
                <a:ln>
                  <a:noFill/>
                </a:ln>
                <a:solidFill>
                  <a:schemeClr val="tx1"/>
                </a:solidFill>
                <a:effectLst/>
                <a:uLnTx/>
                <a:uFillTx/>
                <a:latin typeface="+mn-lt"/>
                <a:ea typeface="MS PGothic" panose="020B0600070205080204" pitchFamily="34" charset="-128"/>
                <a:sym typeface="Symbol" panose="05050102010706020507" pitchFamily="18" charset="2"/>
              </a:rPr>
              <a:t>n</a:t>
            </a:r>
            <a:r>
              <a:rPr kumimoji="1" lang="en-US" altLang="en-US" sz="1800" b="0" i="0" u="none" strike="noStrike" kern="0" cap="none" spc="0" normalizeH="0" baseline="30000" noProof="0" dirty="0">
                <a:ln>
                  <a:noFill/>
                </a:ln>
                <a:solidFill>
                  <a:schemeClr val="tx1"/>
                </a:solidFill>
                <a:effectLst/>
                <a:uLnTx/>
                <a:uFillTx/>
                <a:latin typeface="+mn-lt"/>
                <a:ea typeface="MS PGothic" panose="020B0600070205080204" pitchFamily="34" charset="-128"/>
                <a:sym typeface="Symbol" panose="05050102010706020507" pitchFamily="18" charset="2"/>
              </a:rPr>
              <a:t> +1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sym typeface="Symbol" panose="05050102010706020507" pitchFamily="18" charset="2"/>
              </a:rPr>
              <a:t></a:t>
            </a:r>
            <a:r>
              <a:rPr kumimoji="1" lang="en-US" altLang="en-US" sz="1800" b="0" i="0"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rPr>
              <a:t>0</a:t>
            </a:r>
            <a:br>
              <a:rPr kumimoji="1" lang="en-US" altLang="en-US" sz="1800" b="0" i="0"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rPr>
            </a:br>
            <a:endParaRPr kumimoji="1" lang="en-US" altLang="en-US" sz="1800" b="0" i="0" u="none" strike="noStrike" kern="0" cap="none" spc="0" normalizeH="0" baseline="-25000" noProof="0" dirty="0">
              <a:ln>
                <a:noFill/>
              </a:ln>
              <a:solidFill>
                <a:schemeClr val="tx1"/>
              </a:solidFill>
              <a:effectLst/>
              <a:uLnTx/>
              <a:uFillTx/>
              <a:latin typeface="+mn-lt"/>
              <a:ea typeface="MS PGothic" panose="020B0600070205080204" pitchFamily="34" charset="-128"/>
              <a:sym typeface="Symbol" panose="05050102010706020507" pitchFamily="18" charset="2"/>
            </a:endParaRPr>
          </a:p>
          <a:p>
            <a:pPr marL="342900" marR="0" lvl="0" indent="-342900" algn="l" defTabSz="914400" rtl="0" eaLnBrk="0" fontAlgn="base" latinLnBrk="0" hangingPunct="0">
              <a:lnSpc>
                <a:spcPct val="9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sym typeface="Symbol" panose="05050102010706020507" pitchFamily="18" charset="2"/>
              </a:rPr>
              <a:t>Since both  and (1 - ) are less than or equal to 1, each successive term has less weight than its predecessor</a:t>
            </a:r>
            <a:r>
              <a:rPr kumimoji="1" lang="zh-CN"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sym typeface="Symbol" panose="05050102010706020507" pitchFamily="18" charset="2"/>
              </a:rPr>
              <a:t>， </a:t>
            </a:r>
            <a:r>
              <a:rPr kumimoji="1" lang="en-US" altLang="zh-CN"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sym typeface="Symbol" panose="05050102010706020507" pitchFamily="18" charset="2"/>
              </a:rPr>
              <a:t>thus its effect is diminishing exponentially fast </a:t>
            </a: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sym typeface="Symbol" panose="05050102010706020507" pitchFamily="18" charset="2"/>
            </a:endParaRPr>
          </a:p>
          <a:p>
            <a:pPr marL="342900" marR="0" lvl="0" indent="-342900" algn="l" defTabSz="914400" rtl="0" eaLnBrk="0" fontAlgn="base" latinLnBrk="0" hangingPunct="0">
              <a:lnSpc>
                <a:spcPct val="90000"/>
              </a:lnSpc>
              <a:spcBef>
                <a:spcPct val="35000"/>
              </a:spcBef>
              <a:spcAft>
                <a:spcPct val="0"/>
              </a:spcAft>
              <a:buClr>
                <a:srgbClr val="993300"/>
              </a:buClr>
              <a:buSzPct val="90000"/>
              <a:buFont typeface="Monotype Sorts" pitchFamily="-84" charset="2"/>
              <a:buNone/>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sym typeface="Symbol" panose="05050102010706020507" pitchFamily="18" charset="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a:xfrm>
            <a:off x="1092200" y="277813"/>
            <a:ext cx="7594600" cy="576262"/>
          </a:xfrm>
        </p:spPr>
        <p:txBody>
          <a:bodyPr vert="horz" wrap="square" lIns="91440" tIns="45720" rIns="91440" bIns="45720" anchor="b" anchorCtr="0"/>
          <a:lstStyle/>
          <a:p>
            <a:pPr eaLnBrk="1" hangingPunct="1"/>
            <a:r>
              <a:rPr lang="en-US" altLang="en-US" sz="2800" dirty="0"/>
              <a:t>Example of Shortest-Remaining-Time-First</a:t>
            </a:r>
          </a:p>
        </p:txBody>
      </p:sp>
      <p:sp>
        <p:nvSpPr>
          <p:cNvPr id="19459" name="Rectangle 36"/>
          <p:cNvSpPr>
            <a:spLocks noGrp="1" noChangeArrowheads="1"/>
          </p:cNvSpPr>
          <p:nvPr>
            <p:ph idx="1"/>
          </p:nvPr>
        </p:nvSpPr>
        <p:spPr>
          <a:xfrm>
            <a:off x="481013" y="1044575"/>
            <a:ext cx="7829550" cy="536733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835" algn="ctr"/>
                <a:tab pos="3252470" algn="ctr"/>
                <a:tab pos="514159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 SJF algorithm can be either preemptive or nonpreemptive. The choice arises when a new process arrives at the ready queue while another process is still executing</a:t>
            </a:r>
          </a:p>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835" algn="ctr"/>
                <a:tab pos="3252470" algn="ctr"/>
                <a:tab pos="514159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0" u="sng" strike="noStrike" kern="0" cap="none" spc="0" normalizeH="0" baseline="0" noProof="0" dirty="0" err="1">
                <a:ln>
                  <a:noFill/>
                </a:ln>
                <a:solidFill>
                  <a:schemeClr val="tx1"/>
                </a:solidFill>
                <a:effectLst/>
                <a:uLnTx/>
                <a:uFillTx/>
                <a:latin typeface="+mn-lt"/>
                <a:ea typeface="MS PGothic" panose="020B0600070205080204" pitchFamily="34" charset="-128"/>
                <a:cs typeface="MS PGothic" panose="020B0600070205080204" pitchFamily="34" charset="-128"/>
              </a:rPr>
              <a:t>Process</a:t>
            </a:r>
            <a:r>
              <a:rPr kumimoji="1" lang="en-US" altLang="en-US" sz="1800" b="0" i="0" u="sng" strike="noStrike" kern="0" cap="none" spc="0" normalizeH="0" baseline="0" noProof="0" dirty="0" err="1">
                <a:ln>
                  <a:noFill/>
                </a:ln>
                <a:solidFill>
                  <a:schemeClr val="bg1"/>
                </a:solidFill>
                <a:effectLst/>
                <a:uLnTx/>
                <a:uFillTx/>
                <a:latin typeface="+mn-lt"/>
                <a:ea typeface="MS PGothic" panose="020B0600070205080204" pitchFamily="34" charset="-128"/>
                <a:cs typeface="MS PGothic" panose="020B0600070205080204" pitchFamily="34" charset="-128"/>
              </a:rPr>
              <a:t>A</a:t>
            </a:r>
            <a:r>
              <a:rPr kumimoji="1" lang="en-US" altLang="en-US" sz="1800" b="0" i="0" u="sng" strike="noStrike" kern="0" cap="none" spc="0" normalizeH="0" baseline="0" noProof="0" dirty="0">
                <a:ln>
                  <a:noFill/>
                </a:ln>
                <a:solidFill>
                  <a:schemeClr val="bg1"/>
                </a:solidFill>
                <a:effectLst/>
                <a:uLnTx/>
                <a:uFillTx/>
                <a:latin typeface="+mn-lt"/>
                <a:ea typeface="MS PGothic" panose="020B0600070205080204" pitchFamily="34" charset="-128"/>
                <a:cs typeface="MS PGothic" panose="020B0600070205080204" pitchFamily="34" charset="-128"/>
              </a:rPr>
              <a:t>	</a:t>
            </a:r>
            <a:r>
              <a:rPr kumimoji="1" lang="en-US" altLang="en-US" sz="1800" b="0" i="0" u="sng" strike="noStrike" kern="0" cap="none" spc="0" normalizeH="0" baseline="0" noProof="0" dirty="0" err="1">
                <a:ln>
                  <a:noFill/>
                </a:ln>
                <a:solidFill>
                  <a:schemeClr val="bg1"/>
                </a:solidFill>
                <a:effectLst/>
                <a:uLnTx/>
                <a:uFillTx/>
                <a:latin typeface="+mn-lt"/>
                <a:ea typeface="MS PGothic" panose="020B0600070205080204" pitchFamily="34" charset="-128"/>
                <a:cs typeface="MS PGothic" panose="020B0600070205080204" pitchFamily="34" charset="-128"/>
              </a:rPr>
              <a:t>arri</a:t>
            </a:r>
            <a:r>
              <a:rPr kumimoji="1" lang="en-US" altLang="en-US" sz="1800" b="0" i="0" u="sng" strike="noStrike" kern="0" cap="none" spc="0" normalizeH="0" baseline="0" noProof="0" dirty="0">
                <a:ln>
                  <a:noFill/>
                </a:ln>
                <a:solidFill>
                  <a:schemeClr val="bg1"/>
                </a:solidFill>
                <a:effectLst/>
                <a:uLnTx/>
                <a:uFillTx/>
                <a:latin typeface="+mn-lt"/>
                <a:ea typeface="MS PGothic" panose="020B0600070205080204" pitchFamily="34" charset="-128"/>
                <a:cs typeface="MS PGothic" panose="020B0600070205080204" pitchFamily="34" charset="-128"/>
              </a:rPr>
              <a:t> </a:t>
            </a:r>
            <a:r>
              <a:rPr kumimoji="1" lang="en-US" altLang="en-US" sz="1800" b="0" i="0" u="sng"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Arrival </a:t>
            </a:r>
            <a:r>
              <a:rPr kumimoji="1" lang="en-US" altLang="en-US" sz="1800" b="0" i="0" u="sng" strike="noStrike" kern="0" cap="none" spc="0" normalizeH="0" baseline="0" noProof="0" dirty="0" err="1">
                <a:ln>
                  <a:noFill/>
                </a:ln>
                <a:solidFill>
                  <a:schemeClr val="tx1"/>
                </a:solidFill>
                <a:effectLst/>
                <a:uLnTx/>
                <a:uFillTx/>
                <a:latin typeface="+mn-lt"/>
                <a:ea typeface="MS PGothic" panose="020B0600070205080204" pitchFamily="34" charset="-128"/>
                <a:cs typeface="MS PGothic" panose="020B0600070205080204" pitchFamily="34" charset="-128"/>
              </a:rPr>
              <a:t>Time</a:t>
            </a:r>
            <a:r>
              <a:rPr kumimoji="1" lang="en-US" altLang="en-US" sz="1800" b="0" i="0" u="sng" strike="noStrike" kern="0" cap="none" spc="0" normalizeH="0" baseline="0" noProof="0" dirty="0" err="1">
                <a:ln>
                  <a:noFill/>
                </a:ln>
                <a:solidFill>
                  <a:schemeClr val="bg1"/>
                </a:solidFill>
                <a:effectLst/>
                <a:uLnTx/>
                <a:uFillTx/>
                <a:latin typeface="+mn-lt"/>
                <a:ea typeface="MS PGothic" panose="020B0600070205080204" pitchFamily="34" charset="-128"/>
                <a:cs typeface="MS PGothic" panose="020B0600070205080204" pitchFamily="34" charset="-128"/>
              </a:rPr>
              <a:t>T</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0" u="sng"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Burst Time</a:t>
            </a: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835" algn="ctr"/>
                <a:tab pos="3252470" algn="ctr"/>
                <a:tab pos="514159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1</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0" u="none" strike="noStrike" kern="0" cap="none" spc="0" normalizeH="0" baseline="0" noProof="0" dirty="0">
                <a:ln>
                  <a:noFill/>
                </a:ln>
                <a:solidFill>
                  <a:srgbClr val="000000"/>
                </a:solidFill>
                <a:effectLst/>
                <a:uLnTx/>
                <a:uFillTx/>
                <a:latin typeface="+mn-lt"/>
                <a:ea typeface="MS PGothic" panose="020B0600070205080204" pitchFamily="34" charset="-128"/>
                <a:cs typeface="MS PGothic" panose="020B0600070205080204" pitchFamily="34" charset="-128"/>
              </a:rPr>
              <a:t>0</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8</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835" algn="ctr"/>
                <a:tab pos="3252470" algn="ctr"/>
                <a:tab pos="514159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2 	</a:t>
            </a:r>
            <a:r>
              <a:rPr kumimoji="1" lang="en-US" altLang="en-US" sz="1800" b="0" i="0" u="none" strike="noStrike" kern="0" cap="none" spc="0" normalizeH="0" baseline="0" noProof="0" dirty="0">
                <a:ln>
                  <a:noFill/>
                </a:ln>
                <a:solidFill>
                  <a:srgbClr val="000000"/>
                </a:solidFill>
                <a:effectLst/>
                <a:uLnTx/>
                <a:uFillTx/>
                <a:latin typeface="+mn-lt"/>
                <a:ea typeface="MS PGothic" panose="020B0600070205080204" pitchFamily="34" charset="-128"/>
                <a:cs typeface="MS PGothic" panose="020B0600070205080204" pitchFamily="34" charset="-128"/>
              </a:rPr>
              <a:t>1</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4</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835" algn="ctr"/>
                <a:tab pos="3252470" algn="ctr"/>
                <a:tab pos="514159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3</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0" u="none" strike="noStrike" kern="0" cap="none" spc="0" normalizeH="0" baseline="0" noProof="0" dirty="0">
                <a:ln>
                  <a:noFill/>
                </a:ln>
                <a:solidFill>
                  <a:srgbClr val="000000"/>
                </a:solidFill>
                <a:effectLst/>
                <a:uLnTx/>
                <a:uFillTx/>
                <a:latin typeface="+mn-lt"/>
                <a:ea typeface="MS PGothic" panose="020B0600070205080204" pitchFamily="34" charset="-128"/>
                <a:cs typeface="MS PGothic" panose="020B0600070205080204" pitchFamily="34" charset="-128"/>
              </a:rPr>
              <a:t>2</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9</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835" algn="ctr"/>
                <a:tab pos="3252470" algn="ctr"/>
                <a:tab pos="514159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t>
            </a:r>
            <a:r>
              <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4</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800" b="0" i="0" u="none" strike="noStrike" kern="0" cap="none" spc="0" normalizeH="0" baseline="0" noProof="0" dirty="0">
                <a:ln>
                  <a:noFill/>
                </a:ln>
                <a:solidFill>
                  <a:srgbClr val="000000"/>
                </a:solidFill>
                <a:effectLst/>
                <a:uLnTx/>
                <a:uFillTx/>
                <a:latin typeface="+mn-lt"/>
                <a:ea typeface="MS PGothic" panose="020B0600070205080204" pitchFamily="34" charset="-128"/>
                <a:cs typeface="MS PGothic" panose="020B0600070205080204" pitchFamily="34" charset="-128"/>
              </a:rPr>
              <a:t>3</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5</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835" algn="ctr"/>
                <a:tab pos="3252470" algn="ctr"/>
                <a:tab pos="5141595" algn="ctr"/>
              </a:tabLst>
              <a:defRPr/>
            </a:pPr>
            <a:r>
              <a:rPr kumimoji="1" lang="en-US" altLang="en-US" sz="18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Preemptive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SJF Gantt Chart</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835" algn="ctr"/>
                <a:tab pos="3252470" algn="ctr"/>
                <a:tab pos="5141595" algn="ctr"/>
              </a:tabLst>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835" algn="ctr"/>
                <a:tab pos="3252470" algn="ctr"/>
                <a:tab pos="5141595" algn="ctr"/>
              </a:tabLst>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835" algn="ctr"/>
                <a:tab pos="3252470" algn="ctr"/>
                <a:tab pos="5141595" algn="ctr"/>
              </a:tabLst>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835" algn="ctr"/>
                <a:tab pos="3252470" algn="ctr"/>
                <a:tab pos="514159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Average waiting time = [(10-1)+(1-1)+(17-2)+5-3)]/4 = 26/4 = 6.5</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835" algn="ctr"/>
                <a:tab pos="3252470" algn="ctr"/>
                <a:tab pos="5141595" algn="ctr"/>
              </a:tabLst>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Now scheduling needs to be considered when there is an arrival to the ready queue (scheduling condition 4)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tabLst>
                <a:tab pos="1600835" algn="ctr"/>
                <a:tab pos="3252470" algn="ctr"/>
                <a:tab pos="5141595" algn="ctr"/>
              </a:tabLst>
              <a:defRPr/>
            </a:pPr>
            <a:endPar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tabLst>
                <a:tab pos="1600835" algn="ctr"/>
                <a:tab pos="3252470" algn="ctr"/>
                <a:tab pos="5141595" algn="ctr"/>
              </a:tabLst>
              <a:defRPr/>
            </a:pPr>
            <a:endParaRPr kumimoji="1" lang="en-US" altLang="en-US" sz="18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p:txBody>
      </p:sp>
      <p:pic>
        <p:nvPicPr>
          <p:cNvPr id="47108" name="Picture 1"/>
          <p:cNvPicPr>
            <a:picLocks noChangeAspect="1"/>
          </p:cNvPicPr>
          <p:nvPr/>
        </p:nvPicPr>
        <p:blipFill>
          <a:blip r:embed="rId3"/>
          <a:stretch>
            <a:fillRect/>
          </a:stretch>
        </p:blipFill>
        <p:spPr>
          <a:xfrm>
            <a:off x="1446213" y="4284663"/>
            <a:ext cx="6535737" cy="80010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p:nvPr>
        </p:nvSpPr>
        <p:spPr>
          <a:xfrm>
            <a:off x="1058863" y="188913"/>
            <a:ext cx="7704137" cy="576262"/>
          </a:xfrm>
        </p:spPr>
        <p:txBody>
          <a:bodyPr vert="horz" wrap="square" lIns="91440" tIns="45720" rIns="91440" bIns="45720" anchor="b" anchorCtr="0"/>
          <a:lstStyle/>
          <a:p>
            <a:pPr eaLnBrk="1" hangingPunct="1"/>
            <a:r>
              <a:rPr lang="en-US" altLang="en-US" dirty="0"/>
              <a:t>Comparison of SJF/SRTF and FCFS </a:t>
            </a:r>
          </a:p>
        </p:txBody>
      </p:sp>
      <p:sp>
        <p:nvSpPr>
          <p:cNvPr id="49155" name="Rectangle 3"/>
          <p:cNvSpPr>
            <a:spLocks noGrp="1"/>
          </p:cNvSpPr>
          <p:nvPr>
            <p:ph idx="1"/>
          </p:nvPr>
        </p:nvSpPr>
        <p:spPr>
          <a:xfrm>
            <a:off x="461963" y="1025525"/>
            <a:ext cx="8066087" cy="4530725"/>
          </a:xfrm>
        </p:spPr>
        <p:txBody>
          <a:bodyPr vert="horz" wrap="square" lIns="91440" tIns="45720" rIns="91440" bIns="45720" anchor="t" anchorCtr="0"/>
          <a:lstStyle/>
          <a:p>
            <a:r>
              <a:rPr lang="en-US" altLang="en-US" dirty="0"/>
              <a:t>SJF/SRTF are the best we can do towards minimizing the average waiting time. or the average </a:t>
            </a:r>
            <a:r>
              <a:rPr lang="en-US" altLang="zh-CN" dirty="0"/>
              <a:t>turnaround time</a:t>
            </a:r>
            <a:endParaRPr lang="en-US" altLang="en-US" dirty="0"/>
          </a:p>
          <a:p>
            <a:pPr lvl="1"/>
            <a:r>
              <a:rPr lang="en-US" altLang="en-US" dirty="0"/>
              <a:t>Provably optimal (SJF among non-preemptive, SRTF among preemptive)</a:t>
            </a:r>
          </a:p>
          <a:p>
            <a:pPr lvl="1"/>
            <a:r>
              <a:rPr lang="en-US" altLang="en-US" dirty="0"/>
              <a:t>SRTF is always at least as good as SJF</a:t>
            </a:r>
          </a:p>
          <a:p>
            <a:endParaRPr lang="en-US" altLang="en-US" dirty="0"/>
          </a:p>
          <a:p>
            <a:r>
              <a:rPr lang="en-US" altLang="en-US" dirty="0"/>
              <a:t>SJF/SRTF performs the same as FCFS if all processes have the same CPU burst times</a:t>
            </a:r>
          </a:p>
          <a:p>
            <a:r>
              <a:rPr lang="en-US" altLang="en-US" dirty="0"/>
              <a:t>SJF/SRTF can possibly lead to starvation for long process if there is always shorter process joining the ready queue</a:t>
            </a:r>
          </a:p>
          <a:p>
            <a:pPr lvl="1"/>
            <a:r>
              <a:rPr lang="en-US" altLang="en-US" dirty="0"/>
              <a:t>“fairness” can not be enforced </a:t>
            </a:r>
          </a:p>
          <a:p>
            <a:pPr lvl="1"/>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p:nvPr>
        </p:nvSpPr>
        <p:spPr>
          <a:xfrm>
            <a:off x="963613" y="201613"/>
            <a:ext cx="7723187" cy="576262"/>
          </a:xfrm>
        </p:spPr>
        <p:txBody>
          <a:bodyPr vert="horz" wrap="square" lIns="91440" tIns="45720" rIns="91440" bIns="45720" anchor="b" anchorCtr="0"/>
          <a:lstStyle/>
          <a:p>
            <a:pPr eaLnBrk="1" hangingPunct="1"/>
            <a:r>
              <a:rPr lang="en-US" altLang="en-US" dirty="0"/>
              <a:t>Priority Scheduling</a:t>
            </a:r>
          </a:p>
        </p:txBody>
      </p:sp>
      <p:sp>
        <p:nvSpPr>
          <p:cNvPr id="51203" name="Rectangle 3"/>
          <p:cNvSpPr>
            <a:spLocks noGrp="1"/>
          </p:cNvSpPr>
          <p:nvPr>
            <p:ph idx="1"/>
          </p:nvPr>
        </p:nvSpPr>
        <p:spPr>
          <a:xfrm>
            <a:off x="496888" y="1084263"/>
            <a:ext cx="7910512" cy="4530725"/>
          </a:xfrm>
        </p:spPr>
        <p:txBody>
          <a:bodyPr vert="horz" wrap="square" lIns="91440" tIns="45720" rIns="91440" bIns="45720" anchor="t" anchorCtr="0"/>
          <a:lstStyle/>
          <a:p>
            <a:r>
              <a:rPr lang="en-US" altLang="en-US" dirty="0"/>
              <a:t>A priority number (e.g.,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 it can be </a:t>
            </a:r>
          </a:p>
          <a:p>
            <a:pPr lvl="1"/>
            <a:r>
              <a:rPr lang="en-US" altLang="en-US" dirty="0"/>
              <a:t>Preemptive </a:t>
            </a:r>
            <a:r>
              <a:rPr lang="zh-CN" altLang="en-US" dirty="0"/>
              <a:t>（</a:t>
            </a:r>
            <a:r>
              <a:rPr lang="en-US" altLang="zh-CN" dirty="0"/>
              <a:t>upon new arrival of a higher priority process)</a:t>
            </a:r>
            <a:endParaRPr lang="en-US" altLang="en-US" dirty="0"/>
          </a:p>
          <a:p>
            <a:pPr lvl="1"/>
            <a:r>
              <a:rPr lang="en-US" altLang="en-US" dirty="0"/>
              <a:t>Nonpreemptive</a:t>
            </a:r>
          </a:p>
          <a:p>
            <a:pPr lvl="1"/>
            <a:endParaRPr lang="en-US" altLang="en-US" sz="800" dirty="0"/>
          </a:p>
          <a:p>
            <a:r>
              <a:rPr lang="en-US" altLang="en-US" dirty="0"/>
              <a:t>Equal-priority processes are scheduled in FCFS order</a:t>
            </a:r>
          </a:p>
          <a:p>
            <a:r>
              <a:rPr lang="en-US" altLang="en-US" dirty="0"/>
              <a:t>SJF is is a special case of the general </a:t>
            </a:r>
            <a:r>
              <a:rPr lang="en-US" altLang="en-US" dirty="0">
                <a:solidFill>
                  <a:srgbClr val="3366FF"/>
                </a:solidFill>
                <a:sym typeface="Symbol" panose="05050102010706020507" pitchFamily="18" charset="2"/>
              </a:rPr>
              <a:t>priority-scheduling </a:t>
            </a:r>
            <a:r>
              <a:rPr lang="en-US" altLang="en-US" dirty="0"/>
              <a:t>algorithm,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dirty="0">
                <a:solidFill>
                  <a:srgbClr val="FF0000"/>
                </a:solidFill>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dirty="0">
                <a:solidFill>
                  <a:srgbClr val="FF0000"/>
                </a:solidFill>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a:xfrm>
            <a:off x="1406525" y="201613"/>
            <a:ext cx="7280275" cy="576262"/>
          </a:xfrm>
        </p:spPr>
        <p:txBody>
          <a:bodyPr vert="horz" wrap="square" lIns="91440" tIns="45720" rIns="91440" bIns="45720" anchor="b" anchorCtr="0"/>
          <a:lstStyle/>
          <a:p>
            <a:pPr eaLnBrk="1" hangingPunct="1"/>
            <a:r>
              <a:rPr lang="en-US" altLang="en-US" dirty="0"/>
              <a:t>Example of Priority Scheduling</a:t>
            </a:r>
          </a:p>
        </p:txBody>
      </p:sp>
      <p:sp>
        <p:nvSpPr>
          <p:cNvPr id="53251" name="Rectangle 36"/>
          <p:cNvSpPr>
            <a:spLocks noGrp="1"/>
          </p:cNvSpPr>
          <p:nvPr>
            <p:ph idx="1"/>
          </p:nvPr>
        </p:nvSpPr>
        <p:spPr>
          <a:xfrm>
            <a:off x="806450" y="1233488"/>
            <a:ext cx="8337550" cy="4887912"/>
          </a:xfrm>
        </p:spPr>
        <p:txBody>
          <a:bodyPr vert="horz" wrap="square" lIns="91440" tIns="45720" rIns="91440" bIns="45720" anchor="t" anchorCtr="0"/>
          <a:lstStyle/>
          <a:p>
            <a:pPr defTabSz="914400">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A	arri </a:t>
            </a:r>
            <a:r>
              <a:rPr lang="en-US" altLang="en-US" u="sng" dirty="0"/>
              <a:t>Burst Time</a:t>
            </a:r>
            <a:r>
              <a:rPr lang="en-US" altLang="en-US" u="sng" dirty="0">
                <a:solidFill>
                  <a:schemeClr val="bg1"/>
                </a:solidFill>
              </a:rPr>
              <a:t>T</a:t>
            </a:r>
            <a:r>
              <a:rPr lang="en-US" altLang="en-US" dirty="0"/>
              <a:t>	</a:t>
            </a:r>
            <a:r>
              <a:rPr lang="en-US" altLang="en-US" u="sng" dirty="0"/>
              <a:t>Priority</a:t>
            </a:r>
            <a:endParaRPr lang="en-US" altLang="en-US" dirty="0"/>
          </a:p>
          <a:p>
            <a:pPr defTabSz="914400">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defTabSz="914400">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defTabSz="914400">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defTabSz="914400">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defTabSz="914400">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defTabSz="914400">
              <a:buNone/>
              <a:tabLst>
                <a:tab pos="1600200" algn="ctr"/>
                <a:tab pos="3251200" algn="ctr"/>
                <a:tab pos="5140325" algn="ctr"/>
              </a:tabLst>
            </a:pPr>
            <a:endParaRPr lang="en-US" altLang="en-US" baseline="-25000" dirty="0"/>
          </a:p>
          <a:p>
            <a:pPr defTabSz="914400">
              <a:tabLst>
                <a:tab pos="1600200" algn="ctr"/>
                <a:tab pos="3251200" algn="ctr"/>
                <a:tab pos="5140325" algn="ctr"/>
              </a:tabLst>
            </a:pPr>
            <a:r>
              <a:rPr lang="en-US" altLang="en-US" dirty="0"/>
              <a:t>Priority scheduling Gantt Chart</a:t>
            </a:r>
          </a:p>
          <a:p>
            <a:pPr defTabSz="914400">
              <a:tabLst>
                <a:tab pos="1600200" algn="ctr"/>
                <a:tab pos="3251200" algn="ctr"/>
                <a:tab pos="5140325" algn="ctr"/>
              </a:tabLst>
            </a:pPr>
            <a:endParaRPr lang="en-US" altLang="en-US" dirty="0"/>
          </a:p>
          <a:p>
            <a:pPr defTabSz="914400">
              <a:tabLst>
                <a:tab pos="1600200" algn="ctr"/>
                <a:tab pos="3251200" algn="ctr"/>
                <a:tab pos="5140325" algn="ctr"/>
              </a:tabLst>
            </a:pPr>
            <a:endParaRPr lang="en-US" altLang="en-US" dirty="0"/>
          </a:p>
          <a:p>
            <a:pPr defTabSz="914400">
              <a:tabLst>
                <a:tab pos="1600200" algn="ctr"/>
                <a:tab pos="3251200" algn="ctr"/>
                <a:tab pos="5140325" algn="ctr"/>
              </a:tabLst>
            </a:pPr>
            <a:endParaRPr lang="en-US" altLang="en-US" dirty="0"/>
          </a:p>
          <a:p>
            <a:pPr defTabSz="914400">
              <a:buNone/>
              <a:tabLst>
                <a:tab pos="1600200" algn="ctr"/>
                <a:tab pos="3251200" algn="ctr"/>
                <a:tab pos="5140325" algn="ctr"/>
              </a:tabLst>
            </a:pPr>
            <a:endParaRPr lang="en-US" altLang="en-US" dirty="0"/>
          </a:p>
          <a:p>
            <a:pPr defTabSz="914400">
              <a:tabLst>
                <a:tab pos="1600200" algn="ctr"/>
                <a:tab pos="3251200" algn="ctr"/>
                <a:tab pos="5140325" algn="ctr"/>
              </a:tabLst>
            </a:pPr>
            <a:r>
              <a:rPr lang="en-US" altLang="en-US" dirty="0"/>
              <a:t>Average waiting time = 8.2 msec</a:t>
            </a:r>
            <a:endParaRPr lang="en-US" altLang="en-US" i="1" baseline="-25000" dirty="0"/>
          </a:p>
        </p:txBody>
      </p:sp>
      <p:pic>
        <p:nvPicPr>
          <p:cNvPr id="53252" name="Picture 1"/>
          <p:cNvPicPr>
            <a:picLocks noChangeAspect="1"/>
          </p:cNvPicPr>
          <p:nvPr/>
        </p:nvPicPr>
        <p:blipFill>
          <a:blip r:embed="rId3"/>
          <a:stretch>
            <a:fillRect/>
          </a:stretch>
        </p:blipFill>
        <p:spPr>
          <a:xfrm>
            <a:off x="1266825" y="4400550"/>
            <a:ext cx="6467475" cy="75247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a:xfrm>
            <a:off x="1406525" y="201613"/>
            <a:ext cx="7280275" cy="576262"/>
          </a:xfrm>
        </p:spPr>
        <p:txBody>
          <a:bodyPr vert="horz" wrap="square" lIns="91440" tIns="45720" rIns="91440" bIns="45720" anchor="b" anchorCtr="0"/>
          <a:lstStyle/>
          <a:p>
            <a:pPr eaLnBrk="1" hangingPunct="1"/>
            <a:r>
              <a:rPr lang="en-US" altLang="en-US" dirty="0"/>
              <a:t>Priority Scheduling w/ Round-Robin</a:t>
            </a:r>
          </a:p>
        </p:txBody>
      </p:sp>
      <p:sp>
        <p:nvSpPr>
          <p:cNvPr id="55299" name="Rectangle 36"/>
          <p:cNvSpPr>
            <a:spLocks noGrp="1"/>
          </p:cNvSpPr>
          <p:nvPr>
            <p:ph idx="1"/>
          </p:nvPr>
        </p:nvSpPr>
        <p:spPr>
          <a:xfrm>
            <a:off x="479425" y="1041400"/>
            <a:ext cx="8026400" cy="4887913"/>
          </a:xfrm>
        </p:spPr>
        <p:txBody>
          <a:bodyPr vert="horz" wrap="square" lIns="91440" tIns="45720" rIns="91440" bIns="45720" anchor="t" anchorCtr="0"/>
          <a:lstStyle/>
          <a:p>
            <a:pPr defTabSz="914400">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A	arri </a:t>
            </a:r>
            <a:r>
              <a:rPr lang="en-US" altLang="en-US" u="sng" dirty="0"/>
              <a:t>Burst Time</a:t>
            </a:r>
            <a:r>
              <a:rPr lang="en-US" altLang="en-US" u="sng" dirty="0">
                <a:solidFill>
                  <a:schemeClr val="bg1"/>
                </a:solidFill>
              </a:rPr>
              <a:t>T</a:t>
            </a:r>
            <a:r>
              <a:rPr lang="en-US" altLang="en-US" dirty="0"/>
              <a:t>	</a:t>
            </a:r>
            <a:r>
              <a:rPr lang="en-US" altLang="en-US" u="sng" dirty="0"/>
              <a:t>Priority</a:t>
            </a:r>
            <a:endParaRPr lang="en-US" altLang="en-US" dirty="0"/>
          </a:p>
          <a:p>
            <a:pPr defTabSz="914400">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defTabSz="914400">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defTabSz="914400">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defTabSz="914400">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defTabSz="914400">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defTabSz="914400">
              <a:buFont typeface="Wingdings" panose="05000000000000000000" pitchFamily="2" charset="2"/>
              <a:buChar char="q"/>
              <a:tabLst>
                <a:tab pos="1600200" algn="ctr"/>
                <a:tab pos="3251200" algn="ctr"/>
                <a:tab pos="5140325" algn="ctr"/>
              </a:tabLst>
            </a:pPr>
            <a:r>
              <a:rPr lang="en-US" altLang="en-US" dirty="0"/>
              <a:t>Run the process with the highest priority. Processes with the same priority run round-robin</a:t>
            </a:r>
          </a:p>
          <a:p>
            <a:pPr defTabSz="914400">
              <a:buNone/>
              <a:tabLst>
                <a:tab pos="1600200" algn="ctr"/>
                <a:tab pos="3251200" algn="ctr"/>
                <a:tab pos="5140325" algn="ctr"/>
              </a:tabLst>
            </a:pPr>
            <a:endParaRPr lang="en-US" altLang="en-US" baseline="-25000" dirty="0"/>
          </a:p>
          <a:p>
            <a:pPr defTabSz="914400">
              <a:tabLst>
                <a:tab pos="1600200" algn="ctr"/>
                <a:tab pos="3251200" algn="ctr"/>
                <a:tab pos="5140325" algn="ctr"/>
              </a:tabLst>
            </a:pPr>
            <a:r>
              <a:rPr lang="en-US" altLang="en-US" dirty="0"/>
              <a:t>Gantt Chart with 2 ms time quantum</a:t>
            </a:r>
          </a:p>
          <a:p>
            <a:pPr defTabSz="914400">
              <a:tabLst>
                <a:tab pos="1600200" algn="ctr"/>
                <a:tab pos="3251200" algn="ctr"/>
                <a:tab pos="5140325" algn="ctr"/>
              </a:tabLst>
            </a:pPr>
            <a:endParaRPr lang="en-US" altLang="en-US" dirty="0"/>
          </a:p>
          <a:p>
            <a:pPr defTabSz="914400">
              <a:tabLst>
                <a:tab pos="1600200" algn="ctr"/>
                <a:tab pos="3251200" algn="ctr"/>
                <a:tab pos="5140325" algn="ctr"/>
              </a:tabLst>
            </a:pPr>
            <a:endParaRPr lang="en-US" altLang="en-US" dirty="0"/>
          </a:p>
          <a:p>
            <a:pPr defTabSz="914400">
              <a:tabLst>
                <a:tab pos="1600200" algn="ctr"/>
                <a:tab pos="3251200" algn="ctr"/>
                <a:tab pos="5140325" algn="ctr"/>
              </a:tabLst>
            </a:pPr>
            <a:endParaRPr lang="en-US" altLang="en-US" dirty="0"/>
          </a:p>
          <a:p>
            <a:pPr defTabSz="914400">
              <a:buNone/>
              <a:tabLst>
                <a:tab pos="1600200" algn="ctr"/>
                <a:tab pos="3251200" algn="ctr"/>
                <a:tab pos="5140325" algn="ctr"/>
              </a:tabLst>
            </a:pPr>
            <a:endParaRPr lang="en-US" altLang="en-US" dirty="0"/>
          </a:p>
        </p:txBody>
      </p:sp>
      <p:pic>
        <p:nvPicPr>
          <p:cNvPr id="55300" name="Picture 2"/>
          <p:cNvPicPr>
            <a:picLocks noChangeAspect="1"/>
          </p:cNvPicPr>
          <p:nvPr/>
        </p:nvPicPr>
        <p:blipFill>
          <a:blip r:embed="rId3"/>
          <a:stretch>
            <a:fillRect/>
          </a:stretch>
        </p:blipFill>
        <p:spPr>
          <a:xfrm>
            <a:off x="731838" y="4759325"/>
            <a:ext cx="7810500" cy="9017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a:xfrm>
            <a:off x="973138" y="153988"/>
            <a:ext cx="7713662" cy="576262"/>
          </a:xfrm>
        </p:spPr>
        <p:txBody>
          <a:bodyPr vert="horz" wrap="square" lIns="91440" tIns="45720" rIns="91440" bIns="45720" anchor="b" anchorCtr="0"/>
          <a:lstStyle/>
          <a:p>
            <a:pPr eaLnBrk="1" hangingPunct="1"/>
            <a:r>
              <a:rPr lang="en-US" altLang="en-US" dirty="0"/>
              <a:t>Multilevel Queue</a:t>
            </a:r>
          </a:p>
        </p:txBody>
      </p:sp>
      <p:sp>
        <p:nvSpPr>
          <p:cNvPr id="57347" name="Rectangle 3"/>
          <p:cNvSpPr>
            <a:spLocks noGrp="1"/>
          </p:cNvSpPr>
          <p:nvPr>
            <p:ph idx="1"/>
          </p:nvPr>
        </p:nvSpPr>
        <p:spPr>
          <a:xfrm>
            <a:off x="438150" y="1017588"/>
            <a:ext cx="8085138" cy="1387475"/>
          </a:xfrm>
        </p:spPr>
        <p:txBody>
          <a:bodyPr vert="horz" wrap="square" lIns="91440" tIns="45720" rIns="91440" bIns="45720" anchor="t" anchorCtr="0"/>
          <a:lstStyle/>
          <a:p>
            <a:r>
              <a:rPr lang="en-US" altLang="en-US" dirty="0">
                <a:solidFill>
                  <a:srgbClr val="3366FF"/>
                </a:solidFill>
              </a:rPr>
              <a:t>Multilevel queue scheduling </a:t>
            </a:r>
            <a:r>
              <a:rPr lang="en-US" altLang="en-US" dirty="0"/>
              <a:t>can still be a priority scheduling combined with round-robin </a:t>
            </a:r>
          </a:p>
          <a:p>
            <a:r>
              <a:rPr lang="en-US" altLang="en-US" dirty="0"/>
              <a:t>A priority is assigned statically to each process, and a process remains in the same queue for the duration of its runtime</a:t>
            </a:r>
          </a:p>
        </p:txBody>
      </p:sp>
      <p:pic>
        <p:nvPicPr>
          <p:cNvPr id="57348" name="Picture 1"/>
          <p:cNvPicPr>
            <a:picLocks noChangeAspect="1"/>
          </p:cNvPicPr>
          <p:nvPr/>
        </p:nvPicPr>
        <p:blipFill>
          <a:blip r:embed="rId3"/>
          <a:stretch>
            <a:fillRect/>
          </a:stretch>
        </p:blipFill>
        <p:spPr>
          <a:xfrm>
            <a:off x="2670175" y="2684463"/>
            <a:ext cx="3073400" cy="339725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vert="horz" wrap="square" lIns="91440" tIns="45720" rIns="91440" bIns="45720" anchor="b" anchorCtr="0"/>
          <a:lstStyle/>
          <a:p>
            <a:r>
              <a:rPr lang="en-US" altLang="en-US" dirty="0"/>
              <a:t>Multilevel Queue (Cont.)</a:t>
            </a:r>
          </a:p>
        </p:txBody>
      </p:sp>
      <p:sp>
        <p:nvSpPr>
          <p:cNvPr id="57347" name="Content Placeholder 2"/>
          <p:cNvSpPr>
            <a:spLocks noGrp="1" noChangeArrowheads="1"/>
          </p:cNvSpPr>
          <p:nvPr>
            <p:ph idx="1"/>
          </p:nvPr>
        </p:nvSpPr>
        <p:spPr>
          <a:xfrm>
            <a:off x="457200" y="1023938"/>
            <a:ext cx="7996238" cy="1843088"/>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Partition processes into different queues based on process type</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Each queue can have its own scheduling algorithm based on the needs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 scheduling among the queues, is commonly implemented as </a:t>
            </a:r>
            <a:r>
              <a:rPr kumimoji="1" lang="en-US" altLang="en-US" sz="1800" b="1"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fixed-priority preemptive scheduling</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or each queue gets certain amount of CPU time – time-slice (for instance 60%, 20%, 10%, 10%</a:t>
            </a:r>
            <a:r>
              <a:rPr kumimoji="1" lang="zh-CN"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p:txBody>
      </p:sp>
      <p:pic>
        <p:nvPicPr>
          <p:cNvPr id="59396" name="Picture 3"/>
          <p:cNvPicPr>
            <a:picLocks noChangeAspect="1"/>
          </p:cNvPicPr>
          <p:nvPr/>
        </p:nvPicPr>
        <p:blipFill>
          <a:blip r:embed="rId2"/>
          <a:stretch>
            <a:fillRect/>
          </a:stretch>
        </p:blipFill>
        <p:spPr>
          <a:xfrm>
            <a:off x="1825625" y="3133725"/>
            <a:ext cx="5583238" cy="2970213"/>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p:nvPr>
        </p:nvSpPr>
        <p:spPr>
          <a:xfrm>
            <a:off x="660400" y="239713"/>
            <a:ext cx="8026400" cy="576262"/>
          </a:xfrm>
        </p:spPr>
        <p:txBody>
          <a:bodyPr vert="horz" wrap="square" lIns="91440" tIns="45720" rIns="91440" bIns="45720" anchor="b" anchorCtr="0"/>
          <a:lstStyle/>
          <a:p>
            <a:pPr eaLnBrk="1" hangingPunct="1"/>
            <a:r>
              <a:rPr lang="en-US" altLang="en-US" dirty="0"/>
              <a:t>Multilevel Feedback Queue (MLFQ)</a:t>
            </a:r>
          </a:p>
        </p:txBody>
      </p:sp>
      <p:sp>
        <p:nvSpPr>
          <p:cNvPr id="60419" name="Rectangle 3"/>
          <p:cNvSpPr>
            <a:spLocks noGrp="1"/>
          </p:cNvSpPr>
          <p:nvPr>
            <p:ph idx="1"/>
          </p:nvPr>
        </p:nvSpPr>
        <p:spPr>
          <a:xfrm>
            <a:off x="485775" y="1128713"/>
            <a:ext cx="7956550" cy="4483100"/>
          </a:xfrm>
        </p:spPr>
        <p:txBody>
          <a:bodyPr vert="horz" wrap="square" lIns="91440" tIns="45720" rIns="91440" bIns="45720" anchor="t" anchorCtr="0"/>
          <a:lstStyle/>
          <a:p>
            <a:r>
              <a:rPr lang="en-US" altLang="en-US" sz="2000" dirty="0"/>
              <a:t>A process can move between the various queues; aging can be implemented this way. This provides the flexibility</a:t>
            </a:r>
          </a:p>
          <a:p>
            <a:r>
              <a:rPr lang="en-US" altLang="en-US" sz="2000" dirty="0">
                <a:solidFill>
                  <a:srgbClr val="FF0000"/>
                </a:solidFill>
              </a:rPr>
              <a:t>Multilevel-feedback-queue</a:t>
            </a:r>
            <a:r>
              <a:rPr lang="en-US" altLang="en-US" sz="2000" dirty="0"/>
              <a:t> or </a:t>
            </a:r>
            <a:r>
              <a:rPr lang="en-US" altLang="en-US" sz="2000" dirty="0">
                <a:solidFill>
                  <a:srgbClr val="FF0000"/>
                </a:solidFill>
              </a:rPr>
              <a:t>MLFQ</a:t>
            </a:r>
            <a:r>
              <a:rPr lang="en-US" altLang="en-US" sz="2000" dirty="0"/>
              <a:t> scheduler defined by the following parameters:</a:t>
            </a:r>
          </a:p>
          <a:p>
            <a:pPr lvl="1"/>
            <a:r>
              <a:rPr lang="en-US" altLang="en-US" dirty="0"/>
              <a:t>The 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76213"/>
            <a:ext cx="8229600" cy="576262"/>
          </a:xfrm>
        </p:spPr>
        <p:txBody>
          <a:bodyPr vert="horz" wrap="square" lIns="91440" tIns="45720" rIns="91440" bIns="45720" anchor="b" anchorCtr="0"/>
          <a:lstStyle/>
          <a:p>
            <a:pPr eaLnBrk="1" hangingPunct="1"/>
            <a:r>
              <a:rPr lang="en-US" altLang="en-US" dirty="0"/>
              <a:t>Objectives</a:t>
            </a:r>
          </a:p>
        </p:txBody>
      </p:sp>
      <p:sp>
        <p:nvSpPr>
          <p:cNvPr id="9219" name="Content Placeholder 2"/>
          <p:cNvSpPr>
            <a:spLocks noGrp="1"/>
          </p:cNvSpPr>
          <p:nvPr>
            <p:ph idx="1"/>
          </p:nvPr>
        </p:nvSpPr>
        <p:spPr>
          <a:xfrm>
            <a:off x="457200" y="992188"/>
            <a:ext cx="7970838" cy="4530725"/>
          </a:xfrm>
        </p:spPr>
        <p:txBody>
          <a:bodyPr vert="horz" wrap="square" lIns="91440" tIns="45720" rIns="91440" bIns="45720" anchor="t" anchorCtr="0"/>
          <a:lstStyle/>
          <a:p>
            <a:r>
              <a:rPr lang="en-US" altLang="en-US" dirty="0"/>
              <a:t>Describe various CPU scheduling algorithms</a:t>
            </a:r>
          </a:p>
          <a:p>
            <a:r>
              <a:rPr lang="en-US" altLang="en-US" dirty="0"/>
              <a:t>Evaluate CPU scheduling algorithms based on scheduling criteria</a:t>
            </a:r>
          </a:p>
          <a:p>
            <a:r>
              <a:rPr lang="en-US" altLang="en-US" dirty="0"/>
              <a:t>Explain the issues related to multiprocessor and multicore scheduling</a:t>
            </a:r>
          </a:p>
          <a:p>
            <a:r>
              <a:rPr lang="en-US" altLang="en-US" dirty="0"/>
              <a:t>Describe real-time scheduling algorithms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p:nvPr>
        </p:nvSpPr>
        <p:spPr>
          <a:xfrm>
            <a:off x="1371600" y="50800"/>
            <a:ext cx="7710488" cy="679450"/>
          </a:xfrm>
        </p:spPr>
        <p:txBody>
          <a:bodyPr vert="horz" wrap="square" lIns="91440" tIns="45720" rIns="91440" bIns="45720" anchor="b" anchorCtr="0"/>
          <a:lstStyle/>
          <a:p>
            <a:pPr eaLnBrk="1" hangingPunct="1"/>
            <a:r>
              <a:rPr lang="en-US" altLang="en-US" dirty="0"/>
              <a:t>Example of Multilevel Feedback Queue</a:t>
            </a:r>
          </a:p>
        </p:txBody>
      </p:sp>
      <p:sp>
        <p:nvSpPr>
          <p:cNvPr id="60419" name="Rectangle 3"/>
          <p:cNvSpPr>
            <a:spLocks noGrp="1" noChangeArrowheads="1"/>
          </p:cNvSpPr>
          <p:nvPr>
            <p:ph idx="1"/>
          </p:nvPr>
        </p:nvSpPr>
        <p:spPr>
          <a:xfrm>
            <a:off x="506413" y="1036638"/>
            <a:ext cx="4065588" cy="5229225"/>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Three queues: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Q</a:t>
            </a:r>
            <a:r>
              <a:rPr kumimoji="1" lang="en-US" altLang="en-US" sz="1400" b="0" i="0"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0</a:t>
            </a: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 RR with time quantum 8 milliseconds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Q</a:t>
            </a:r>
            <a:r>
              <a:rPr kumimoji="1" lang="en-US" altLang="en-US" sz="1400" b="0" i="0"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1</a:t>
            </a: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 RR time quantum 16 milliseconds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Q</a:t>
            </a:r>
            <a:r>
              <a:rPr kumimoji="1" lang="en-US" altLang="en-US" sz="1400" b="0" i="0"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2</a:t>
            </a: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 FCFS</a:t>
            </a:r>
          </a:p>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Scheduling</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 new job enters queue </a:t>
            </a: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Q</a:t>
            </a:r>
            <a:r>
              <a:rPr kumimoji="1" lang="en-US" altLang="en-US" sz="1400" b="0" i="1"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0</a:t>
            </a: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which is served</a:t>
            </a: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FCFS, also preempts jobs from Q1 or Q2 if currently running on CPU</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rPr>
              <a:t>When it gains CPU, job receives 8 </a:t>
            </a:r>
            <a:r>
              <a:rPr kumimoji="1" lang="en-US" altLang="en-US" sz="1400" b="0" i="0" u="none" strike="noStrike" kern="0" cap="none" spc="0" normalizeH="0" baseline="0" noProof="0" dirty="0" err="1">
                <a:ln>
                  <a:noFill/>
                </a:ln>
                <a:solidFill>
                  <a:schemeClr val="tx1"/>
                </a:solidFill>
                <a:effectLst/>
                <a:uLnTx/>
                <a:uFillTx/>
                <a:latin typeface="+mn-lt"/>
                <a:ea typeface="MS PGothic" panose="020B0600070205080204" pitchFamily="34" charset="-128"/>
              </a:rPr>
              <a:t>ms</a:t>
            </a:r>
            <a:endPar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rPr>
              <a:t>If it does not finish in 8 milliseconds, job is moved to the queue </a:t>
            </a: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rPr>
              <a:t>Q</a:t>
            </a:r>
            <a:r>
              <a:rPr kumimoji="1" lang="en-US" altLang="en-US" sz="1400" b="0" i="0" u="none" strike="noStrike" kern="0" cap="none" spc="0" normalizeH="0" baseline="-25000" noProof="0" dirty="0">
                <a:ln>
                  <a:noFill/>
                </a:ln>
                <a:solidFill>
                  <a:schemeClr val="tx1"/>
                </a:solidFill>
                <a:effectLst/>
                <a:uLnTx/>
                <a:uFillTx/>
                <a:latin typeface="+mn-lt"/>
                <a:ea typeface="MS PGothic" panose="020B0600070205080204" pitchFamily="34" charset="-128"/>
              </a:rPr>
              <a:t>1</a:t>
            </a:r>
            <a:endPar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t>
            </a: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Q</a:t>
            </a:r>
            <a:r>
              <a:rPr kumimoji="1" lang="en-US" altLang="en-US" sz="1400" b="0" i="0"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1</a:t>
            </a: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job is again served FCFS and receives 16 additional milliseconds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rPr>
              <a:t>If it still does not complete, it is preempted and moved to queue </a:t>
            </a: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rPr>
              <a:t>Q</a:t>
            </a:r>
            <a:r>
              <a:rPr kumimoji="1" lang="en-US" altLang="en-US" sz="1400" b="0" i="0" u="none" strike="noStrike" kern="0" cap="none" spc="0" normalizeH="0" baseline="-25000" noProof="0" dirty="0">
                <a:ln>
                  <a:noFill/>
                </a:ln>
                <a:solidFill>
                  <a:schemeClr val="tx1"/>
                </a:solidFill>
                <a:effectLst/>
                <a:uLnTx/>
                <a:uFillTx/>
                <a:latin typeface="+mn-lt"/>
                <a:ea typeface="MS PGothic" panose="020B0600070205080204" pitchFamily="34" charset="-128"/>
              </a:rPr>
              <a:t>2</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If a job from </a:t>
            </a: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Q</a:t>
            </a:r>
            <a:r>
              <a:rPr kumimoji="1" lang="en-US" altLang="en-US" sz="1400" b="0" i="0"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1 </a:t>
            </a: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or </a:t>
            </a: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Q</a:t>
            </a:r>
            <a:r>
              <a:rPr kumimoji="1" lang="en-US" altLang="en-US" sz="1400" b="0" i="0"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2 </a:t>
            </a: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is preempted by a new job from </a:t>
            </a: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Q</a:t>
            </a:r>
            <a:r>
              <a:rPr kumimoji="1" lang="en-US" altLang="en-US" sz="1400" b="0" i="0"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0</a:t>
            </a: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it joins the head of the queue </a:t>
            </a: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Q</a:t>
            </a:r>
            <a:r>
              <a:rPr kumimoji="1" lang="en-US" altLang="en-US" sz="1400" b="0" i="0"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1 </a:t>
            </a: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or </a:t>
            </a:r>
            <a:r>
              <a:rPr kumimoji="1" lang="en-US" altLang="en-US" sz="1400" b="0" i="1"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Q</a:t>
            </a:r>
            <a:r>
              <a:rPr kumimoji="1" lang="en-US" altLang="en-US" sz="1400" b="0" i="0" u="none" strike="noStrike" kern="0" cap="none" spc="0" normalizeH="0" baseline="-25000" noProof="0" dirty="0">
                <a:ln>
                  <a:noFill/>
                </a:ln>
                <a:solidFill>
                  <a:schemeClr val="tx1"/>
                </a:solidFill>
                <a:effectLst/>
                <a:uLnTx/>
                <a:uFillTx/>
                <a:latin typeface="+mn-lt"/>
                <a:ea typeface="MS PGothic" panose="020B0600070205080204" pitchFamily="34" charset="-128"/>
                <a:cs typeface="MS PGothic" panose="020B0600070205080204" pitchFamily="34" charset="-128"/>
              </a:rPr>
              <a:t>2 </a:t>
            </a: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respectively</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p:txBody>
      </p:sp>
      <p:pic>
        <p:nvPicPr>
          <p:cNvPr id="62468" name="Picture 1"/>
          <p:cNvPicPr>
            <a:picLocks noChangeAspect="1"/>
          </p:cNvPicPr>
          <p:nvPr/>
        </p:nvPicPr>
        <p:blipFill>
          <a:blip r:embed="rId3"/>
          <a:stretch>
            <a:fillRect/>
          </a:stretch>
        </p:blipFill>
        <p:spPr>
          <a:xfrm>
            <a:off x="4464050" y="1273175"/>
            <a:ext cx="3914775" cy="2378075"/>
          </a:xfrm>
          <a:prstGeom prst="rect">
            <a:avLst/>
          </a:prstGeom>
          <a:noFill/>
          <a:ln w="9525">
            <a:noFill/>
          </a:ln>
        </p:spPr>
      </p:pic>
      <p:sp>
        <p:nvSpPr>
          <p:cNvPr id="7" name="Rectangle 3"/>
          <p:cNvSpPr txBox="1">
            <a:spLocks noChangeArrowheads="1"/>
          </p:cNvSpPr>
          <p:nvPr/>
        </p:nvSpPr>
        <p:spPr bwMode="auto">
          <a:xfrm>
            <a:off x="4706938" y="4019550"/>
            <a:ext cx="3873500" cy="1828800"/>
          </a:xfrm>
          <a:prstGeom prst="rect">
            <a:avLst/>
          </a:prstGeom>
          <a:noFill/>
          <a:ln>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sz="1800" b="0" i="0" u="none" strike="noStrike" kern="1200" cap="none" spc="0" normalizeH="0" baseline="0" noProof="0" dirty="0">
                <a:ln>
                  <a:noFill/>
                </a:ln>
                <a:solidFill>
                  <a:srgbClr val="FF0000"/>
                </a:solidFill>
                <a:effectLst/>
                <a:uLnTx/>
                <a:uFillTx/>
                <a:latin typeface="+mn-lt"/>
                <a:ea typeface="MS PGothic" panose="020B0600070205080204" pitchFamily="34" charset="-128"/>
                <a:cs typeface="Helvetica" pitchFamily="-84" charset="0"/>
              </a:rPr>
              <a:t>This approximates SRTF</a:t>
            </a:r>
            <a:r>
              <a:rPr kumimoji="1" lang="en-US" sz="1800" b="0" i="0" u="none" strike="noStrike" kern="1200" cap="none" spc="0" normalizeH="0" baseline="0" noProof="0" dirty="0">
                <a:ln>
                  <a:noFill/>
                </a:ln>
                <a:solidFill>
                  <a:schemeClr val="tx1"/>
                </a:solidFill>
                <a:effectLst/>
                <a:uLnTx/>
                <a:uFillTx/>
                <a:latin typeface="+mn-lt"/>
                <a:ea typeface="MS PGothic" panose="020B0600070205080204" pitchFamily="34" charset="-128"/>
                <a:cs typeface="Helvetica" pitchFamily="-84" charset="0"/>
              </a:rPr>
              <a:t>:</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endPar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rPr>
              <a:t>CPU bound jobs drop like a rock</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rPr>
              <a:t>Short-running I/O bound jobs stay near top</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endPar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endPar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endParaRPr kumimoji="1" lang="en-US" altLang="en-US" sz="14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vert="horz" wrap="square" lIns="91440" tIns="45720" rIns="91440" bIns="45720" anchor="b" anchorCtr="0"/>
          <a:lstStyle/>
          <a:p>
            <a:r>
              <a:rPr lang="en-US" altLang="en-US" dirty="0"/>
              <a:t>MLFQ Example</a:t>
            </a:r>
          </a:p>
        </p:txBody>
      </p:sp>
      <p:graphicFrame>
        <p:nvGraphicFramePr>
          <p:cNvPr id="5" name="Content Placeholder 4"/>
          <p:cNvGraphicFramePr>
            <a:graphicFrameLocks noGrp="1"/>
          </p:cNvGraphicFramePr>
          <p:nvPr>
            <p:ph idx="1"/>
          </p:nvPr>
        </p:nvGraphicFramePr>
        <p:xfrm>
          <a:off x="457200" y="3448050"/>
          <a:ext cx="8229600" cy="1195386"/>
        </p:xfrm>
        <a:graphic>
          <a:graphicData uri="http://schemas.openxmlformats.org/drawingml/2006/table">
            <a:tbl>
              <a:tblPr>
                <a:tableStyleId>{00A15C55-8517-42AA-B614-E9B94910E393}</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199231">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dirty="0">
                          <a:ln>
                            <a:noFill/>
                          </a:ln>
                          <a:effectLst/>
                        </a:rPr>
                        <a:t>Process</a:t>
                      </a:r>
                      <a:endParaRPr kumimoji="0" lang="en-US" altLang="en-US" sz="11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Arrival Time (ms)</a:t>
                      </a:r>
                      <a:endParaRPr kumimoji="0" lang="en-US" altLang="en-US" sz="1100" b="1"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dirty="0">
                          <a:ln>
                            <a:noFill/>
                          </a:ln>
                          <a:effectLst/>
                        </a:rPr>
                        <a:t>Burst Time (</a:t>
                      </a:r>
                      <a:r>
                        <a:rPr kumimoji="0" lang="en-US" altLang="en-US" sz="1200" u="none" strike="noStrike" cap="none" normalizeH="0" baseline="0" dirty="0" err="1">
                          <a:ln>
                            <a:noFill/>
                          </a:ln>
                          <a:effectLst/>
                        </a:rPr>
                        <a:t>ms</a:t>
                      </a:r>
                      <a:r>
                        <a:rPr kumimoji="0" lang="en-US" altLang="en-US" sz="1200" u="none" strike="noStrike" cap="none" normalizeH="0" baseline="0" dirty="0">
                          <a:ln>
                            <a:noFill/>
                          </a:ln>
                          <a:effectLst/>
                        </a:rPr>
                        <a:t>)</a:t>
                      </a:r>
                      <a:endParaRPr kumimoji="0" lang="en-US" altLang="en-US" sz="11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0"/>
                  </a:ext>
                </a:extLst>
              </a:tr>
              <a:tr h="199231">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P1</a:t>
                      </a:r>
                      <a:endParaRPr kumimoji="0" lang="en-US" altLang="en-US" sz="1100" b="1"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0</a:t>
                      </a:r>
                      <a:endParaRPr kumimoji="0" lang="en-US" altLang="en-US" sz="11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10</a:t>
                      </a:r>
                      <a:endParaRPr kumimoji="0" lang="en-US" altLang="en-US" sz="11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1"/>
                  </a:ext>
                </a:extLst>
              </a:tr>
              <a:tr h="199231">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dirty="0">
                          <a:ln>
                            <a:noFill/>
                          </a:ln>
                          <a:effectLst/>
                        </a:rPr>
                        <a:t>P2</a:t>
                      </a:r>
                      <a:endParaRPr kumimoji="0" lang="en-US" altLang="en-US" sz="11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2</a:t>
                      </a:r>
                      <a:endParaRPr kumimoji="0" lang="en-US" altLang="en-US" sz="11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15</a:t>
                      </a:r>
                      <a:endParaRPr kumimoji="0" lang="en-US" altLang="en-US" sz="11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2"/>
                  </a:ext>
                </a:extLst>
              </a:tr>
              <a:tr h="199231">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P3</a:t>
                      </a:r>
                      <a:endParaRPr kumimoji="0" lang="en-US" altLang="en-US" sz="1100" b="1"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5</a:t>
                      </a:r>
                      <a:endParaRPr kumimoji="0" lang="en-US" altLang="en-US" sz="11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2</a:t>
                      </a:r>
                      <a:endParaRPr kumimoji="0" lang="en-US" altLang="en-US" sz="11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3"/>
                  </a:ext>
                </a:extLst>
              </a:tr>
              <a:tr h="199231">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P4</a:t>
                      </a:r>
                      <a:endParaRPr kumimoji="0" lang="en-US" altLang="en-US" sz="1100" b="1"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12</a:t>
                      </a:r>
                      <a:endParaRPr kumimoji="0" lang="en-US" altLang="en-US" sz="11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14</a:t>
                      </a:r>
                      <a:endParaRPr kumimoji="0" lang="en-US" altLang="en-US" sz="11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4"/>
                  </a:ext>
                </a:extLst>
              </a:tr>
              <a:tr h="199231">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P5</a:t>
                      </a:r>
                      <a:endParaRPr kumimoji="0" lang="en-US" altLang="en-US" sz="1100" b="1"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a:ln>
                            <a:noFill/>
                          </a:ln>
                          <a:effectLst/>
                        </a:rPr>
                        <a:t>18</a:t>
                      </a:r>
                      <a:endParaRPr kumimoji="0" lang="en-US" altLang="en-US" sz="11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tc>
                  <a:txBody>
                    <a:bodyPr/>
                    <a:lstStyle>
                      <a:lvl1pPr defTabSz="457200">
                        <a:spcBef>
                          <a:spcPct val="35000"/>
                        </a:spcBef>
                        <a:buClr>
                          <a:srgbClr val="993300"/>
                        </a:buClr>
                        <a:buSzPct val="90000"/>
                        <a:buFont typeface="Monotype Sorts" pitchFamily="-84" charset="2"/>
                        <a:defRPr kumimoji="1" sz="1600">
                          <a:solidFill>
                            <a:schemeClr val="tx1"/>
                          </a:solidFill>
                          <a:latin typeface="Helvetica" pitchFamily="-84" charset="0"/>
                          <a:ea typeface="MS PGothic" panose="020B0600070205080204" pitchFamily="34" charset="-128"/>
                        </a:defRPr>
                      </a:lvl1pPr>
                      <a:lvl2pPr marL="742950" indent="-285750" defTabSz="457200">
                        <a:spcBef>
                          <a:spcPct val="35000"/>
                        </a:spcBef>
                        <a:buClr>
                          <a:srgbClr val="CC6600"/>
                        </a:buClr>
                        <a:buSzPct val="80000"/>
                        <a:buFont typeface="Monotype Sorts" pitchFamily="-84" charset="2"/>
                        <a:defRPr kumimoji="1" sz="1600">
                          <a:solidFill>
                            <a:schemeClr val="tx1"/>
                          </a:solidFill>
                          <a:latin typeface="Helvetica" pitchFamily="-84" charset="0"/>
                          <a:ea typeface="MS PGothic" panose="020B0600070205080204" pitchFamily="34" charset="-128"/>
                        </a:defRPr>
                      </a:lvl2pPr>
                      <a:lvl3pPr marL="1143000" indent="-228600" defTabSz="457200">
                        <a:spcBef>
                          <a:spcPct val="35000"/>
                        </a:spcBef>
                        <a:buClr>
                          <a:srgbClr val="009900"/>
                        </a:buClr>
                        <a:buSzPct val="75000"/>
                        <a:buFont typeface="Webdings" panose="05030102010509060703" pitchFamily="18" charset="2"/>
                        <a:defRPr kumimoji="1" sz="1600">
                          <a:solidFill>
                            <a:schemeClr val="tx1"/>
                          </a:solidFill>
                          <a:latin typeface="Helvetica" pitchFamily="-84" charset="0"/>
                          <a:ea typeface="MS PGothic" panose="020B0600070205080204" pitchFamily="34" charset="-128"/>
                        </a:defRPr>
                      </a:lvl3pPr>
                      <a:lvl4pPr marL="1600200" indent="-228600" defTabSz="457200">
                        <a:spcBef>
                          <a:spcPct val="35000"/>
                        </a:spcBef>
                        <a:buClr>
                          <a:schemeClr val="hlink"/>
                        </a:buClr>
                        <a:buSzPct val="75000"/>
                        <a:defRPr kumimoji="1" sz="1600">
                          <a:solidFill>
                            <a:schemeClr val="tx1"/>
                          </a:solidFill>
                          <a:latin typeface="Helvetica" pitchFamily="-84" charset="0"/>
                          <a:ea typeface="MS PGothic" panose="020B0600070205080204" pitchFamily="34" charset="-128"/>
                        </a:defRPr>
                      </a:lvl4pPr>
                      <a:lvl5pPr marL="2057400" indent="-228600" defTabSz="457200">
                        <a:spcBef>
                          <a:spcPct val="35000"/>
                        </a:spcBef>
                        <a:buClr>
                          <a:srgbClr val="FF0066"/>
                        </a:buClr>
                        <a:buSzPct val="75000"/>
                        <a:defRPr kumimoji="1" sz="1600">
                          <a:solidFill>
                            <a:schemeClr val="tx1"/>
                          </a:solidFill>
                          <a:latin typeface="Helvetica" pitchFamily="-84" charset="0"/>
                          <a:ea typeface="MS PGothic" panose="020B0600070205080204" pitchFamily="34" charset="-128"/>
                        </a:defRPr>
                      </a:lvl5pPr>
                      <a:lvl6pPr marL="25146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6pPr>
                      <a:lvl7pPr marL="29718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7pPr>
                      <a:lvl8pPr marL="34290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8pPr>
                      <a:lvl9pPr marL="3886200" indent="-228600" defTabSz="457200" eaLnBrk="0" fontAlgn="base" hangingPunct="0">
                        <a:spcBef>
                          <a:spcPct val="35000"/>
                        </a:spcBef>
                        <a:spcAft>
                          <a:spcPct val="0"/>
                        </a:spcAft>
                        <a:buClr>
                          <a:srgbClr val="FF0066"/>
                        </a:buClr>
                        <a:buSzPct val="75000"/>
                        <a:defRPr kumimoji="1" sz="1600">
                          <a:solidFill>
                            <a:schemeClr val="tx1"/>
                          </a:solidFill>
                          <a:latin typeface="Helvetica" pitchFamily="-84" charset="0"/>
                          <a:ea typeface="MS PGothic" panose="020B0600070205080204" pitchFamily="34" charset="-128"/>
                        </a:defRPr>
                      </a:lvl9pPr>
                    </a:lstStyle>
                    <a:p>
                      <a:pPr marL="0" marR="0" lvl="0" indent="0" algn="ctr" defTabSz="457200" rtl="0" eaLnBrk="1" fontAlgn="base" latinLnBrk="0" hangingPunct="1">
                        <a:lnSpc>
                          <a:spcPct val="115000"/>
                        </a:lnSpc>
                        <a:spcBef>
                          <a:spcPct val="0"/>
                        </a:spcBef>
                        <a:spcAft>
                          <a:spcPct val="0"/>
                        </a:spcAft>
                        <a:buClrTx/>
                        <a:buSzTx/>
                        <a:buFontTx/>
                        <a:buNone/>
                      </a:pPr>
                      <a:r>
                        <a:rPr kumimoji="0" lang="en-US" altLang="en-US" sz="1200" u="none" strike="noStrike" cap="none" normalizeH="0" baseline="0" dirty="0">
                          <a:ln>
                            <a:noFill/>
                          </a:ln>
                          <a:effectLst/>
                        </a:rPr>
                        <a:t>6</a:t>
                      </a:r>
                      <a:endParaRPr kumimoji="0" lang="en-US" altLang="en-US" sz="1100" b="0" i="0" u="none" strike="noStrike" cap="none" normalizeH="0" baseline="0" dirty="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horzOverflow="overflow"/>
                </a:tc>
                <a:extLst>
                  <a:ext uri="{0D108BD9-81ED-4DB2-BD59-A6C34878D82A}">
                    <a16:rowId xmlns:a16="http://schemas.microsoft.com/office/drawing/2014/main" val="10005"/>
                  </a:ext>
                </a:extLst>
              </a:tr>
            </a:tbl>
          </a:graphicData>
        </a:graphic>
      </p:graphicFrame>
      <p:pic>
        <p:nvPicPr>
          <p:cNvPr id="64545" name="图片 1"/>
          <p:cNvPicPr>
            <a:picLocks noChangeAspect="1"/>
          </p:cNvPicPr>
          <p:nvPr/>
        </p:nvPicPr>
        <p:blipFill>
          <a:blip r:embed="rId2"/>
          <a:stretch>
            <a:fillRect/>
          </a:stretch>
        </p:blipFill>
        <p:spPr>
          <a:xfrm>
            <a:off x="2497138" y="884238"/>
            <a:ext cx="4149725" cy="2462212"/>
          </a:xfrm>
          <a:prstGeom prst="rect">
            <a:avLst/>
          </a:prstGeom>
          <a:noFill/>
          <a:ln w="9525">
            <a:noFill/>
          </a:ln>
        </p:spPr>
      </p:pic>
      <p:pic>
        <p:nvPicPr>
          <p:cNvPr id="64546" name="图片 2"/>
          <p:cNvPicPr>
            <a:picLocks noChangeAspect="1"/>
          </p:cNvPicPr>
          <p:nvPr/>
        </p:nvPicPr>
        <p:blipFill>
          <a:blip r:embed="rId3"/>
          <a:stretch>
            <a:fillRect/>
          </a:stretch>
        </p:blipFill>
        <p:spPr>
          <a:xfrm>
            <a:off x="914400" y="5138738"/>
            <a:ext cx="7308850" cy="652462"/>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MLFQ Scheduling: Example</a:t>
            </a:r>
            <a:endParaRPr lang="zh-CN" altLang="en-US"/>
          </a:p>
        </p:txBody>
      </p:sp>
      <p:graphicFrame>
        <p:nvGraphicFramePr>
          <p:cNvPr id="4" name="Group 58"/>
          <p:cNvGraphicFramePr/>
          <p:nvPr>
            <p:custDataLst>
              <p:tags r:id="rId1"/>
            </p:custDataLst>
          </p:nvPr>
        </p:nvGraphicFramePr>
        <p:xfrm>
          <a:off x="1483842" y="1101090"/>
          <a:ext cx="6240902" cy="2194560"/>
        </p:xfrm>
        <a:graphic>
          <a:graphicData uri="http://schemas.openxmlformats.org/drawingml/2006/table">
            <a:tbl>
              <a:tblPr/>
              <a:tblGrid>
                <a:gridCol w="1293495">
                  <a:extLst>
                    <a:ext uri="{9D8B030D-6E8A-4147-A177-3AD203B41FA5}">
                      <a16:colId xmlns:a16="http://schemas.microsoft.com/office/drawing/2014/main" val="20000"/>
                    </a:ext>
                  </a:extLst>
                </a:gridCol>
                <a:gridCol w="1502410">
                  <a:extLst>
                    <a:ext uri="{9D8B030D-6E8A-4147-A177-3AD203B41FA5}">
                      <a16:colId xmlns:a16="http://schemas.microsoft.com/office/drawing/2014/main" val="20001"/>
                    </a:ext>
                  </a:extLst>
                </a:gridCol>
                <a:gridCol w="1603375">
                  <a:extLst>
                    <a:ext uri="{9D8B030D-6E8A-4147-A177-3AD203B41FA5}">
                      <a16:colId xmlns:a16="http://schemas.microsoft.com/office/drawing/2014/main" val="20002"/>
                    </a:ext>
                  </a:extLst>
                </a:gridCol>
                <a:gridCol w="1841622">
                  <a:extLst>
                    <a:ext uri="{9D8B030D-6E8A-4147-A177-3AD203B41FA5}">
                      <a16:colId xmlns:a16="http://schemas.microsoft.com/office/drawing/2014/main" val="20003"/>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a:ln>
                            <a:noFill/>
                          </a:ln>
                          <a:solidFill>
                            <a:schemeClr val="tx1"/>
                          </a:solidFill>
                          <a:effectLst/>
                          <a:latin typeface="Arial" panose="020B0604020202020204" pitchFamily="34" charset="0"/>
                          <a:ea typeface="PMingLiU" charset="0"/>
                          <a:cs typeface="PMingLiU"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a:ln>
                            <a:noFill/>
                          </a:ln>
                          <a:solidFill>
                            <a:schemeClr val="tx1"/>
                          </a:solidFill>
                          <a:effectLst/>
                          <a:latin typeface="Arial" panose="020B0604020202020204" pitchFamily="34" charset="0"/>
                          <a:ea typeface="PMingLiU" charset="0"/>
                          <a:cs typeface="PMingLiU"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a:ln>
                            <a:noFill/>
                          </a:ln>
                          <a:solidFill>
                            <a:schemeClr val="tx1"/>
                          </a:solidFill>
                          <a:effectLst/>
                          <a:latin typeface="Arial" panose="020B0604020202020204" pitchFamily="34" charset="0"/>
                          <a:ea typeface="PMingLiU" charset="0"/>
                          <a:cs typeface="PMingLiU" charset="0"/>
                        </a:rPr>
                        <a:t>Arrival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a:ln>
                            <a:noFill/>
                          </a:ln>
                          <a:solidFill>
                            <a:schemeClr val="tx1"/>
                          </a:solidFill>
                          <a:effectLst/>
                          <a:latin typeface="Arial" panose="020B0604020202020204" pitchFamily="34" charset="0"/>
                          <a:ea typeface="PMingLiU" charset="0"/>
                          <a:cs typeface="PMingLiU" charset="0"/>
                        </a:rPr>
                        <a:t>Remaining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rPr>
                        <a:t>10</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a:ln>
                            <a:noFill/>
                          </a:ln>
                          <a:solidFill>
                            <a:schemeClr val="tx1"/>
                          </a:solidFill>
                          <a:effectLst/>
                          <a:latin typeface="Arial" panose="020B0604020202020204" pitchFamily="34" charset="0"/>
                          <a:ea typeface="PMingLiU" charset="0"/>
                          <a:cs typeface="PMingLiU" charset="0"/>
                        </a:rPr>
                        <a:t>0</a:t>
                      </a: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rgbClr val="FF0000"/>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30" name="组合 5"/>
          <p:cNvGrpSpPr/>
          <p:nvPr/>
        </p:nvGrpSpPr>
        <p:grpSpPr bwMode="auto">
          <a:xfrm>
            <a:off x="308612" y="3298190"/>
            <a:ext cx="958614" cy="914455"/>
            <a:chOff x="1517968" y="3305694"/>
            <a:chExt cx="958182" cy="913217"/>
          </a:xfrm>
        </p:grpSpPr>
        <p:sp>
          <p:nvSpPr>
            <p:cNvPr id="31"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2"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33" name="Text Box 69"/>
            <p:cNvSpPr txBox="1">
              <a:spLocks noChangeArrowheads="1"/>
            </p:cNvSpPr>
            <p:nvPr/>
          </p:nvSpPr>
          <p:spPr bwMode="auto">
            <a:xfrm>
              <a:off x="2166410" y="3851110"/>
              <a:ext cx="309740" cy="36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34"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sp>
        <p:nvSpPr>
          <p:cNvPr id="59" name="文本框 58"/>
          <p:cNvSpPr txBox="1"/>
          <p:nvPr/>
        </p:nvSpPr>
        <p:spPr>
          <a:xfrm>
            <a:off x="7696835" y="4283075"/>
            <a:ext cx="648970" cy="368300"/>
          </a:xfrm>
          <a:prstGeom prst="rect">
            <a:avLst/>
          </a:prstGeom>
          <a:noFill/>
        </p:spPr>
        <p:txBody>
          <a:bodyPr wrap="square" rtlCol="0">
            <a:spAutoFit/>
          </a:bodyPr>
          <a:lstStyle/>
          <a:p>
            <a:r>
              <a:rPr lang="en-US" altLang="zh-CN"/>
              <a:t>Q0</a:t>
            </a:r>
          </a:p>
        </p:txBody>
      </p:sp>
      <p:sp>
        <p:nvSpPr>
          <p:cNvPr id="60" name="文本框 59"/>
          <p:cNvSpPr txBox="1"/>
          <p:nvPr/>
        </p:nvSpPr>
        <p:spPr>
          <a:xfrm>
            <a:off x="7687945" y="5066030"/>
            <a:ext cx="648970" cy="368300"/>
          </a:xfrm>
          <a:prstGeom prst="rect">
            <a:avLst/>
          </a:prstGeom>
          <a:noFill/>
        </p:spPr>
        <p:txBody>
          <a:bodyPr wrap="square" rtlCol="0">
            <a:spAutoFit/>
          </a:bodyPr>
          <a:lstStyle/>
          <a:p>
            <a:r>
              <a:rPr lang="en-US" altLang="zh-CN"/>
              <a:t>Q1</a:t>
            </a:r>
          </a:p>
        </p:txBody>
      </p:sp>
      <p:sp>
        <p:nvSpPr>
          <p:cNvPr id="61" name="文本框 60"/>
          <p:cNvSpPr txBox="1"/>
          <p:nvPr/>
        </p:nvSpPr>
        <p:spPr>
          <a:xfrm>
            <a:off x="7696835" y="5848985"/>
            <a:ext cx="648970" cy="368300"/>
          </a:xfrm>
          <a:prstGeom prst="rect">
            <a:avLst/>
          </a:prstGeom>
          <a:noFill/>
        </p:spPr>
        <p:txBody>
          <a:bodyPr wrap="square" rtlCol="0">
            <a:spAutoFit/>
          </a:bodyPr>
          <a:lstStyle/>
          <a:p>
            <a:r>
              <a:rPr lang="en-US" altLang="zh-CN"/>
              <a:t>Q2</a:t>
            </a:r>
          </a:p>
        </p:txBody>
      </p:sp>
      <p:graphicFrame>
        <p:nvGraphicFramePr>
          <p:cNvPr id="67" name="Group 58"/>
          <p:cNvGraphicFramePr/>
          <p:nvPr/>
        </p:nvGraphicFramePr>
        <p:xfrm>
          <a:off x="5751195" y="4281170"/>
          <a:ext cx="1856740" cy="408305"/>
        </p:xfrm>
        <a:graphic>
          <a:graphicData uri="http://schemas.openxmlformats.org/drawingml/2006/table">
            <a:tbl>
              <a:tblPr/>
              <a:tblGrid>
                <a:gridCol w="464185">
                  <a:extLst>
                    <a:ext uri="{9D8B030D-6E8A-4147-A177-3AD203B41FA5}">
                      <a16:colId xmlns:a16="http://schemas.microsoft.com/office/drawing/2014/main" val="20000"/>
                    </a:ext>
                  </a:extLst>
                </a:gridCol>
                <a:gridCol w="464185">
                  <a:extLst>
                    <a:ext uri="{9D8B030D-6E8A-4147-A177-3AD203B41FA5}">
                      <a16:colId xmlns:a16="http://schemas.microsoft.com/office/drawing/2014/main" val="20001"/>
                    </a:ext>
                  </a:extLst>
                </a:gridCol>
                <a:gridCol w="464185">
                  <a:extLst>
                    <a:ext uri="{9D8B030D-6E8A-4147-A177-3AD203B41FA5}">
                      <a16:colId xmlns:a16="http://schemas.microsoft.com/office/drawing/2014/main" val="20002"/>
                    </a:ext>
                  </a:extLst>
                </a:gridCol>
                <a:gridCol w="464185">
                  <a:extLst>
                    <a:ext uri="{9D8B030D-6E8A-4147-A177-3AD203B41FA5}">
                      <a16:colId xmlns:a16="http://schemas.microsoft.com/office/drawing/2014/main" val="20003"/>
                    </a:ext>
                  </a:extLst>
                </a:gridCol>
              </a:tblGrid>
              <a:tr h="40830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rgbClr val="FF0000"/>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rgbClr val="FF0000"/>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68" name="直接连接符 67"/>
          <p:cNvCxnSpPr/>
          <p:nvPr/>
        </p:nvCxnSpPr>
        <p:spPr>
          <a:xfrm>
            <a:off x="5111750" y="4281170"/>
            <a:ext cx="639445"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69" name="直接连接符 68"/>
          <p:cNvCxnSpPr/>
          <p:nvPr/>
        </p:nvCxnSpPr>
        <p:spPr>
          <a:xfrm>
            <a:off x="5111750" y="4689475"/>
            <a:ext cx="639445" cy="0"/>
          </a:xfrm>
          <a:prstGeom prst="line">
            <a:avLst/>
          </a:prstGeom>
          <a:solidFill>
            <a:schemeClr val="accent1"/>
          </a:solidFill>
          <a:ln w="9525" cap="flat" cmpd="sng" algn="ctr">
            <a:solidFill>
              <a:schemeClr val="tx1"/>
            </a:solidFill>
            <a:prstDash val="solid"/>
            <a:round/>
            <a:headEnd type="none" w="med" len="med"/>
            <a:tailEnd type="none" w="med" len="med"/>
          </a:ln>
        </p:spPr>
      </p:cxnSp>
      <p:graphicFrame>
        <p:nvGraphicFramePr>
          <p:cNvPr id="70" name="Group 58"/>
          <p:cNvGraphicFramePr/>
          <p:nvPr/>
        </p:nvGraphicFramePr>
        <p:xfrm>
          <a:off x="5751195" y="5070475"/>
          <a:ext cx="1856740" cy="408305"/>
        </p:xfrm>
        <a:graphic>
          <a:graphicData uri="http://schemas.openxmlformats.org/drawingml/2006/table">
            <a:tbl>
              <a:tblPr/>
              <a:tblGrid>
                <a:gridCol w="464185">
                  <a:extLst>
                    <a:ext uri="{9D8B030D-6E8A-4147-A177-3AD203B41FA5}">
                      <a16:colId xmlns:a16="http://schemas.microsoft.com/office/drawing/2014/main" val="20000"/>
                    </a:ext>
                  </a:extLst>
                </a:gridCol>
                <a:gridCol w="464185">
                  <a:extLst>
                    <a:ext uri="{9D8B030D-6E8A-4147-A177-3AD203B41FA5}">
                      <a16:colId xmlns:a16="http://schemas.microsoft.com/office/drawing/2014/main" val="20001"/>
                    </a:ext>
                  </a:extLst>
                </a:gridCol>
                <a:gridCol w="464185">
                  <a:extLst>
                    <a:ext uri="{9D8B030D-6E8A-4147-A177-3AD203B41FA5}">
                      <a16:colId xmlns:a16="http://schemas.microsoft.com/office/drawing/2014/main" val="20002"/>
                    </a:ext>
                  </a:extLst>
                </a:gridCol>
                <a:gridCol w="464185">
                  <a:extLst>
                    <a:ext uri="{9D8B030D-6E8A-4147-A177-3AD203B41FA5}">
                      <a16:colId xmlns:a16="http://schemas.microsoft.com/office/drawing/2014/main" val="20003"/>
                    </a:ext>
                  </a:extLst>
                </a:gridCol>
              </a:tblGrid>
              <a:tr h="40830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71" name="直接连接符 70"/>
          <p:cNvCxnSpPr/>
          <p:nvPr/>
        </p:nvCxnSpPr>
        <p:spPr>
          <a:xfrm>
            <a:off x="5111750" y="5070475"/>
            <a:ext cx="639445"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2" name="直接连接符 71"/>
          <p:cNvCxnSpPr/>
          <p:nvPr/>
        </p:nvCxnSpPr>
        <p:spPr>
          <a:xfrm>
            <a:off x="5111750" y="5478780"/>
            <a:ext cx="639445" cy="0"/>
          </a:xfrm>
          <a:prstGeom prst="line">
            <a:avLst/>
          </a:prstGeom>
          <a:solidFill>
            <a:schemeClr val="accent1"/>
          </a:solidFill>
          <a:ln w="9525" cap="flat" cmpd="sng" algn="ctr">
            <a:solidFill>
              <a:schemeClr val="tx1"/>
            </a:solidFill>
            <a:prstDash val="solid"/>
            <a:round/>
            <a:headEnd type="none" w="med" len="med"/>
            <a:tailEnd type="none" w="med" len="med"/>
          </a:ln>
        </p:spPr>
      </p:cxnSp>
      <p:graphicFrame>
        <p:nvGraphicFramePr>
          <p:cNvPr id="73" name="Group 58"/>
          <p:cNvGraphicFramePr/>
          <p:nvPr/>
        </p:nvGraphicFramePr>
        <p:xfrm>
          <a:off x="5751195" y="5838190"/>
          <a:ext cx="1856740" cy="408305"/>
        </p:xfrm>
        <a:graphic>
          <a:graphicData uri="http://schemas.openxmlformats.org/drawingml/2006/table">
            <a:tbl>
              <a:tblPr/>
              <a:tblGrid>
                <a:gridCol w="464185">
                  <a:extLst>
                    <a:ext uri="{9D8B030D-6E8A-4147-A177-3AD203B41FA5}">
                      <a16:colId xmlns:a16="http://schemas.microsoft.com/office/drawing/2014/main" val="20000"/>
                    </a:ext>
                  </a:extLst>
                </a:gridCol>
                <a:gridCol w="464185">
                  <a:extLst>
                    <a:ext uri="{9D8B030D-6E8A-4147-A177-3AD203B41FA5}">
                      <a16:colId xmlns:a16="http://schemas.microsoft.com/office/drawing/2014/main" val="20001"/>
                    </a:ext>
                  </a:extLst>
                </a:gridCol>
                <a:gridCol w="464185">
                  <a:extLst>
                    <a:ext uri="{9D8B030D-6E8A-4147-A177-3AD203B41FA5}">
                      <a16:colId xmlns:a16="http://schemas.microsoft.com/office/drawing/2014/main" val="20002"/>
                    </a:ext>
                  </a:extLst>
                </a:gridCol>
                <a:gridCol w="464185">
                  <a:extLst>
                    <a:ext uri="{9D8B030D-6E8A-4147-A177-3AD203B41FA5}">
                      <a16:colId xmlns:a16="http://schemas.microsoft.com/office/drawing/2014/main" val="20003"/>
                    </a:ext>
                  </a:extLst>
                </a:gridCol>
              </a:tblGrid>
              <a:tr h="408305">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74" name="直接连接符 73"/>
          <p:cNvCxnSpPr/>
          <p:nvPr/>
        </p:nvCxnSpPr>
        <p:spPr>
          <a:xfrm>
            <a:off x="5111750" y="5838190"/>
            <a:ext cx="639445"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5" name="直接连接符 74"/>
          <p:cNvCxnSpPr/>
          <p:nvPr/>
        </p:nvCxnSpPr>
        <p:spPr>
          <a:xfrm>
            <a:off x="5111750" y="6246495"/>
            <a:ext cx="639445"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20" name="内容占位符 2"/>
          <p:cNvSpPr txBox="1"/>
          <p:nvPr/>
        </p:nvSpPr>
        <p:spPr bwMode="auto">
          <a:xfrm>
            <a:off x="782320" y="469138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0: P1 arrives and gets service in Q0</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sp>
        <p:nvSpPr>
          <p:cNvPr id="2" name="内容占位符 2"/>
          <p:cNvSpPr txBox="1"/>
          <p:nvPr/>
        </p:nvSpPr>
        <p:spPr bwMode="auto">
          <a:xfrm>
            <a:off x="779780" y="469138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2: P2 arrives and waits in Q0</a:t>
            </a:r>
          </a:p>
          <a:p>
            <a:endParaRPr lang="en-US" altLang="zh-CN" kern="0">
              <a:sym typeface="+mn-ea"/>
            </a:endParaRPr>
          </a:p>
          <a:p>
            <a:endParaRPr lang="en-US" altLang="zh-CN" kern="0">
              <a:sym typeface="+mn-ea"/>
            </a:endParaRPr>
          </a:p>
          <a:p>
            <a:endParaRPr lang="en-US" altLang="zh-CN" kern="0"/>
          </a:p>
        </p:txBody>
      </p:sp>
      <p:sp>
        <p:nvSpPr>
          <p:cNvPr id="16" name="内容占位符 2"/>
          <p:cNvSpPr txBox="1"/>
          <p:nvPr/>
        </p:nvSpPr>
        <p:spPr bwMode="auto">
          <a:xfrm>
            <a:off x="779780" y="469138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4: P1 gets preempted and waits in Q1; P2 gets service in Q0</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sp>
        <p:nvSpPr>
          <p:cNvPr id="35" name="内容占位符 2"/>
          <p:cNvSpPr txBox="1"/>
          <p:nvPr/>
        </p:nvSpPr>
        <p:spPr bwMode="auto">
          <a:xfrm>
            <a:off x="777875" y="469265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5: P3 arrives and waits in Q0</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sp>
        <p:nvSpPr>
          <p:cNvPr id="48" name="内容占位符 2"/>
          <p:cNvSpPr txBox="1"/>
          <p:nvPr/>
        </p:nvSpPr>
        <p:spPr bwMode="auto">
          <a:xfrm>
            <a:off x="776605" y="469011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8: P2 gets preempted and waits in Q1; P3 gets service in Q0</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grpSp>
        <p:nvGrpSpPr>
          <p:cNvPr id="49" name="组合 48"/>
          <p:cNvGrpSpPr/>
          <p:nvPr/>
        </p:nvGrpSpPr>
        <p:grpSpPr>
          <a:xfrm>
            <a:off x="1166440" y="3299460"/>
            <a:ext cx="1017257" cy="914400"/>
            <a:chOff x="3100388" y="3305175"/>
            <a:chExt cx="1017257" cy="914400"/>
          </a:xfrm>
        </p:grpSpPr>
        <p:sp>
          <p:nvSpPr>
            <p:cNvPr id="50" name="Rectangle 62"/>
            <p:cNvSpPr>
              <a:spLocks noChangeArrowheads="1"/>
            </p:cNvSpPr>
            <p:nvPr/>
          </p:nvSpPr>
          <p:spPr bwMode="auto">
            <a:xfrm>
              <a:off x="3100388" y="3689668"/>
              <a:ext cx="720000" cy="144462"/>
            </a:xfrm>
            <a:prstGeom prst="rect">
              <a:avLst/>
            </a:prstGeom>
            <a:solidFill>
              <a:srgbClr val="FF660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51" name="Text Box 70"/>
            <p:cNvSpPr txBox="1">
              <a:spLocks noChangeArrowheads="1"/>
            </p:cNvSpPr>
            <p:nvPr/>
          </p:nvSpPr>
          <p:spPr bwMode="auto">
            <a:xfrm>
              <a:off x="3612820" y="385127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8</a:t>
              </a:r>
            </a:p>
          </p:txBody>
        </p:sp>
        <p:sp>
          <p:nvSpPr>
            <p:cNvPr id="52"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77" name="组合 76"/>
          <p:cNvGrpSpPr/>
          <p:nvPr/>
        </p:nvGrpSpPr>
        <p:grpSpPr>
          <a:xfrm>
            <a:off x="1865202" y="3303270"/>
            <a:ext cx="677185" cy="914400"/>
            <a:chOff x="3088212" y="3305175"/>
            <a:chExt cx="677185" cy="914400"/>
          </a:xfrm>
        </p:grpSpPr>
        <p:sp>
          <p:nvSpPr>
            <p:cNvPr id="78" name="Rectangle 61"/>
            <p:cNvSpPr>
              <a:spLocks noChangeArrowheads="1"/>
            </p:cNvSpPr>
            <p:nvPr/>
          </p:nvSpPr>
          <p:spPr bwMode="auto">
            <a:xfrm>
              <a:off x="3109802" y="3685858"/>
              <a:ext cx="360363" cy="144462"/>
            </a:xfrm>
            <a:prstGeom prst="rect">
              <a:avLst/>
            </a:prstGeom>
            <a:solidFill>
              <a:schemeClr val="bg1">
                <a:lumMod val="50000"/>
              </a:schemeClr>
            </a:solidFill>
            <a:ln w="9525">
              <a:solidFill>
                <a:schemeClr val="tx1"/>
              </a:solidFill>
              <a:miter lim="800000"/>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79" name="Text Box 76"/>
            <p:cNvSpPr txBox="1">
              <a:spLocks noChangeArrowheads="1"/>
            </p:cNvSpPr>
            <p:nvPr/>
          </p:nvSpPr>
          <p:spPr bwMode="auto">
            <a:xfrm>
              <a:off x="308821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80" name="Text Box 70"/>
            <p:cNvSpPr txBox="1">
              <a:spLocks noChangeArrowheads="1"/>
            </p:cNvSpPr>
            <p:nvPr/>
          </p:nvSpPr>
          <p:spPr bwMode="auto">
            <a:xfrm>
              <a:off x="3260572" y="385127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10</a:t>
              </a:r>
            </a:p>
          </p:txBody>
        </p:sp>
      </p:grpSp>
      <p:sp>
        <p:nvSpPr>
          <p:cNvPr id="81" name="内容占位符 2"/>
          <p:cNvSpPr txBox="1"/>
          <p:nvPr/>
        </p:nvSpPr>
        <p:spPr bwMode="auto">
          <a:xfrm>
            <a:off x="775970" y="4689475"/>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10: P3 finishes; P1 gets service in Q1</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grpSp>
        <p:nvGrpSpPr>
          <p:cNvPr id="94" name="组合 93"/>
          <p:cNvGrpSpPr/>
          <p:nvPr/>
        </p:nvGrpSpPr>
        <p:grpSpPr>
          <a:xfrm>
            <a:off x="2223217" y="3307080"/>
            <a:ext cx="680493" cy="897255"/>
            <a:chOff x="4876834" y="3314065"/>
            <a:chExt cx="680493" cy="897255"/>
          </a:xfrm>
        </p:grpSpPr>
        <p:sp>
          <p:nvSpPr>
            <p:cNvPr id="95" name="Text Box 77"/>
            <p:cNvSpPr txBox="1">
              <a:spLocks noChangeArrowheads="1"/>
            </p:cNvSpPr>
            <p:nvPr/>
          </p:nvSpPr>
          <p:spPr bwMode="auto">
            <a:xfrm>
              <a:off x="4876834" y="3314065"/>
              <a:ext cx="462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sp>
          <p:nvSpPr>
            <p:cNvPr id="96" name="Text Box 70"/>
            <p:cNvSpPr txBox="1">
              <a:spLocks noChangeArrowheads="1"/>
            </p:cNvSpPr>
            <p:nvPr/>
          </p:nvSpPr>
          <p:spPr bwMode="auto">
            <a:xfrm>
              <a:off x="5052502" y="3843020"/>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12</a:t>
              </a:r>
            </a:p>
          </p:txBody>
        </p:sp>
      </p:grpSp>
      <p:sp>
        <p:nvSpPr>
          <p:cNvPr id="97" name="Rectangle 59"/>
          <p:cNvSpPr>
            <a:spLocks noChangeArrowheads="1"/>
          </p:cNvSpPr>
          <p:nvPr/>
        </p:nvSpPr>
        <p:spPr bwMode="auto">
          <a:xfrm>
            <a:off x="2247011" y="3683769"/>
            <a:ext cx="360000" cy="144195"/>
          </a:xfrm>
          <a:prstGeom prst="rect">
            <a:avLst/>
          </a:prstGeom>
          <a:solidFill>
            <a:srgbClr val="FF0066"/>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98" name="内容占位符 2"/>
          <p:cNvSpPr txBox="1"/>
          <p:nvPr/>
        </p:nvSpPr>
        <p:spPr bwMode="auto">
          <a:xfrm>
            <a:off x="774065" y="468757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12: P4 arrives and gets service in Q0; P1 gets preempted in Q1</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grpSp>
        <p:nvGrpSpPr>
          <p:cNvPr id="111" name="组合 110"/>
          <p:cNvGrpSpPr/>
          <p:nvPr/>
        </p:nvGrpSpPr>
        <p:grpSpPr>
          <a:xfrm>
            <a:off x="2598387" y="3298190"/>
            <a:ext cx="982469" cy="897890"/>
            <a:chOff x="4900613" y="3305175"/>
            <a:chExt cx="982469" cy="897890"/>
          </a:xfrm>
        </p:grpSpPr>
        <p:sp>
          <p:nvSpPr>
            <p:cNvPr id="112" name="Text Box 77"/>
            <p:cNvSpPr txBox="1">
              <a:spLocks noChangeArrowheads="1"/>
            </p:cNvSpPr>
            <p:nvPr/>
          </p:nvSpPr>
          <p:spPr bwMode="auto">
            <a:xfrm>
              <a:off x="506161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113"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14" name="Text Box 70"/>
            <p:cNvSpPr txBox="1">
              <a:spLocks noChangeArrowheads="1"/>
            </p:cNvSpPr>
            <p:nvPr/>
          </p:nvSpPr>
          <p:spPr bwMode="auto">
            <a:xfrm>
              <a:off x="5378257" y="383476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grpSp>
      <p:sp>
        <p:nvSpPr>
          <p:cNvPr id="115" name="内容占位符 2"/>
          <p:cNvSpPr txBox="1"/>
          <p:nvPr/>
        </p:nvSpPr>
        <p:spPr bwMode="auto">
          <a:xfrm>
            <a:off x="774065" y="468630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16: P4 gets preempted and waits in Q1; P1 gets service in Q1</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sp>
        <p:nvSpPr>
          <p:cNvPr id="140" name="Rectangle 59"/>
          <p:cNvSpPr>
            <a:spLocks noChangeArrowheads="1"/>
          </p:cNvSpPr>
          <p:nvPr/>
        </p:nvSpPr>
        <p:spPr bwMode="auto">
          <a:xfrm>
            <a:off x="3318256" y="3683769"/>
            <a:ext cx="360000" cy="144195"/>
          </a:xfrm>
          <a:prstGeom prst="rect">
            <a:avLst/>
          </a:prstGeom>
          <a:solidFill>
            <a:srgbClr val="FF0066"/>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41" name="Text Box 77"/>
          <p:cNvSpPr txBox="1">
            <a:spLocks noChangeArrowheads="1"/>
          </p:cNvSpPr>
          <p:nvPr/>
        </p:nvSpPr>
        <p:spPr bwMode="auto">
          <a:xfrm>
            <a:off x="3297637" y="3307080"/>
            <a:ext cx="462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sp>
        <p:nvSpPr>
          <p:cNvPr id="142" name="Text Box 70"/>
          <p:cNvSpPr txBox="1">
            <a:spLocks noChangeArrowheads="1"/>
          </p:cNvSpPr>
          <p:nvPr/>
        </p:nvSpPr>
        <p:spPr bwMode="auto">
          <a:xfrm>
            <a:off x="3443061" y="382968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18</a:t>
            </a:r>
          </a:p>
        </p:txBody>
      </p:sp>
      <p:sp>
        <p:nvSpPr>
          <p:cNvPr id="143" name="内容占位符 2"/>
          <p:cNvSpPr txBox="1"/>
          <p:nvPr/>
        </p:nvSpPr>
        <p:spPr bwMode="auto">
          <a:xfrm>
            <a:off x="775970" y="4686935"/>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18: P5 arrives and gets service in Q0; P1 gets preempted in Q1</a:t>
            </a:r>
          </a:p>
          <a:p>
            <a:endParaRPr lang="en-US" altLang="zh-CN" kern="0">
              <a:sym typeface="+mn-ea"/>
            </a:endParaRPr>
          </a:p>
          <a:p>
            <a:endParaRPr lang="en-US" altLang="zh-CN" kern="0">
              <a:sym typeface="+mn-ea"/>
            </a:endParaRPr>
          </a:p>
          <a:p>
            <a:endParaRPr lang="en-US" altLang="zh-CN" kern="0"/>
          </a:p>
        </p:txBody>
      </p:sp>
      <p:grpSp>
        <p:nvGrpSpPr>
          <p:cNvPr id="156" name="组合 155"/>
          <p:cNvGrpSpPr/>
          <p:nvPr/>
        </p:nvGrpSpPr>
        <p:grpSpPr bwMode="auto">
          <a:xfrm>
            <a:off x="3678936" y="3298190"/>
            <a:ext cx="947440" cy="914455"/>
            <a:chOff x="1656080" y="3305694"/>
            <a:chExt cx="947013" cy="913217"/>
          </a:xfrm>
        </p:grpSpPr>
        <p:sp>
          <p:nvSpPr>
            <p:cNvPr id="157" name="Rectangle 59"/>
            <p:cNvSpPr>
              <a:spLocks noChangeArrowheads="1"/>
            </p:cNvSpPr>
            <p:nvPr/>
          </p:nvSpPr>
          <p:spPr bwMode="auto">
            <a:xfrm>
              <a:off x="1656080" y="3691385"/>
              <a:ext cx="719678" cy="144000"/>
            </a:xfrm>
            <a:prstGeom prst="rect">
              <a:avLst/>
            </a:prstGeom>
            <a:solidFill>
              <a:schemeClr val="accent1"/>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58" name="Text Box 69"/>
            <p:cNvSpPr txBox="1">
              <a:spLocks noChangeArrowheads="1"/>
            </p:cNvSpPr>
            <p:nvPr/>
          </p:nvSpPr>
          <p:spPr bwMode="auto">
            <a:xfrm>
              <a:off x="2166410" y="3851110"/>
              <a:ext cx="436683" cy="36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22</a:t>
              </a:r>
            </a:p>
          </p:txBody>
        </p:sp>
        <p:sp>
          <p:nvSpPr>
            <p:cNvPr id="159" name="Text Box 72"/>
            <p:cNvSpPr txBox="1">
              <a:spLocks noChangeArrowheads="1"/>
            </p:cNvSpPr>
            <p:nvPr/>
          </p:nvSpPr>
          <p:spPr bwMode="auto">
            <a:xfrm>
              <a:off x="1816609" y="3305694"/>
              <a:ext cx="462072" cy="36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P5</a:t>
              </a:r>
            </a:p>
          </p:txBody>
        </p:sp>
      </p:grpSp>
      <p:sp>
        <p:nvSpPr>
          <p:cNvPr id="160" name="内容占位符 2"/>
          <p:cNvSpPr txBox="1"/>
          <p:nvPr/>
        </p:nvSpPr>
        <p:spPr bwMode="auto">
          <a:xfrm>
            <a:off x="774065" y="468376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22: P5 gets preempted and waits in Q1; P1 gets service in Q1</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sp>
        <p:nvSpPr>
          <p:cNvPr id="173" name="Rectangle 59"/>
          <p:cNvSpPr>
            <a:spLocks noChangeArrowheads="1"/>
          </p:cNvSpPr>
          <p:nvPr/>
        </p:nvSpPr>
        <p:spPr bwMode="auto">
          <a:xfrm>
            <a:off x="4399026" y="3683769"/>
            <a:ext cx="360000" cy="144195"/>
          </a:xfrm>
          <a:prstGeom prst="rect">
            <a:avLst/>
          </a:prstGeom>
          <a:solidFill>
            <a:srgbClr val="FF0066"/>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74" name="Text Box 77"/>
          <p:cNvSpPr txBox="1">
            <a:spLocks noChangeArrowheads="1"/>
          </p:cNvSpPr>
          <p:nvPr/>
        </p:nvSpPr>
        <p:spPr bwMode="auto">
          <a:xfrm>
            <a:off x="4351102" y="3300095"/>
            <a:ext cx="462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sp>
        <p:nvSpPr>
          <p:cNvPr id="175" name="Text Box 69"/>
          <p:cNvSpPr txBox="1">
            <a:spLocks noChangeArrowheads="1"/>
          </p:cNvSpPr>
          <p:nvPr/>
        </p:nvSpPr>
        <p:spPr bwMode="auto">
          <a:xfrm>
            <a:off x="4547636" y="3846885"/>
            <a:ext cx="436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24</a:t>
            </a:r>
          </a:p>
        </p:txBody>
      </p:sp>
      <p:sp>
        <p:nvSpPr>
          <p:cNvPr id="176" name="内容占位符 2"/>
          <p:cNvSpPr txBox="1"/>
          <p:nvPr/>
        </p:nvSpPr>
        <p:spPr bwMode="auto">
          <a:xfrm>
            <a:off x="776605" y="468630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24: P1 finishes; P2 gets service in Q1</a:t>
            </a:r>
          </a:p>
        </p:txBody>
      </p:sp>
      <p:grpSp>
        <p:nvGrpSpPr>
          <p:cNvPr id="189" name="组合 188"/>
          <p:cNvGrpSpPr/>
          <p:nvPr/>
        </p:nvGrpSpPr>
        <p:grpSpPr>
          <a:xfrm>
            <a:off x="4759270" y="3297555"/>
            <a:ext cx="1696707" cy="908685"/>
            <a:chOff x="3100388" y="3305175"/>
            <a:chExt cx="1696707" cy="908685"/>
          </a:xfrm>
        </p:grpSpPr>
        <p:sp>
          <p:nvSpPr>
            <p:cNvPr id="190" name="Rectangle 62"/>
            <p:cNvSpPr>
              <a:spLocks noChangeArrowheads="1"/>
            </p:cNvSpPr>
            <p:nvPr/>
          </p:nvSpPr>
          <p:spPr bwMode="auto">
            <a:xfrm>
              <a:off x="3100388" y="3691890"/>
              <a:ext cx="1440180" cy="143510"/>
            </a:xfrm>
            <a:prstGeom prst="rect">
              <a:avLst/>
            </a:prstGeom>
            <a:solidFill>
              <a:srgbClr val="FF660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91" name="Text Box 70"/>
            <p:cNvSpPr txBox="1">
              <a:spLocks noChangeArrowheads="1"/>
            </p:cNvSpPr>
            <p:nvPr/>
          </p:nvSpPr>
          <p:spPr bwMode="auto">
            <a:xfrm>
              <a:off x="4292270" y="3845560"/>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32</a:t>
              </a:r>
            </a:p>
          </p:txBody>
        </p:sp>
        <p:sp>
          <p:nvSpPr>
            <p:cNvPr id="192" name="Text Box 74"/>
            <p:cNvSpPr txBox="1">
              <a:spLocks noChangeArrowheads="1"/>
            </p:cNvSpPr>
            <p:nvPr/>
          </p:nvSpPr>
          <p:spPr bwMode="auto">
            <a:xfrm>
              <a:off x="355008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sp>
        <p:nvSpPr>
          <p:cNvPr id="193" name="内容占位符 2"/>
          <p:cNvSpPr txBox="1"/>
          <p:nvPr/>
        </p:nvSpPr>
        <p:spPr bwMode="auto">
          <a:xfrm>
            <a:off x="774065" y="4684395"/>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32: P2 gets preempted and waits in Q2; P4 gets service in Q1</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grpSp>
        <p:nvGrpSpPr>
          <p:cNvPr id="218" name="组合 217"/>
          <p:cNvGrpSpPr/>
          <p:nvPr/>
        </p:nvGrpSpPr>
        <p:grpSpPr>
          <a:xfrm>
            <a:off x="6199472" y="3683635"/>
            <a:ext cx="1666999" cy="509905"/>
            <a:chOff x="4900613" y="3693160"/>
            <a:chExt cx="1666999" cy="509905"/>
          </a:xfrm>
        </p:grpSpPr>
        <p:sp>
          <p:nvSpPr>
            <p:cNvPr id="219" name="Rectangle 62"/>
            <p:cNvSpPr>
              <a:spLocks noChangeArrowheads="1"/>
            </p:cNvSpPr>
            <p:nvPr/>
          </p:nvSpPr>
          <p:spPr bwMode="auto">
            <a:xfrm>
              <a:off x="4900613" y="3693160"/>
              <a:ext cx="1440180" cy="144780"/>
            </a:xfrm>
            <a:prstGeom prst="rect">
              <a:avLst/>
            </a:prstGeom>
            <a:solidFill>
              <a:srgbClr val="00B0F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20" name="Text Box 70"/>
            <p:cNvSpPr txBox="1">
              <a:spLocks noChangeArrowheads="1"/>
            </p:cNvSpPr>
            <p:nvPr/>
          </p:nvSpPr>
          <p:spPr bwMode="auto">
            <a:xfrm>
              <a:off x="6062787" y="383476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40</a:t>
              </a:r>
            </a:p>
          </p:txBody>
        </p:sp>
      </p:grpSp>
      <p:sp>
        <p:nvSpPr>
          <p:cNvPr id="221" name="Text Box 77"/>
          <p:cNvSpPr txBox="1">
            <a:spLocks noChangeArrowheads="1"/>
          </p:cNvSpPr>
          <p:nvPr/>
        </p:nvSpPr>
        <p:spPr bwMode="auto">
          <a:xfrm>
            <a:off x="6698298" y="3295650"/>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22" name="内容占位符 2"/>
          <p:cNvSpPr txBox="1"/>
          <p:nvPr/>
        </p:nvSpPr>
        <p:spPr bwMode="auto">
          <a:xfrm>
            <a:off x="772160" y="468503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40: P4 gets preempted and waits in Q2; P5 gets service in Q1</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grpSp>
        <p:nvGrpSpPr>
          <p:cNvPr id="235" name="组合 234"/>
          <p:cNvGrpSpPr/>
          <p:nvPr/>
        </p:nvGrpSpPr>
        <p:grpSpPr bwMode="auto">
          <a:xfrm>
            <a:off x="7597467" y="3298190"/>
            <a:ext cx="671269" cy="896675"/>
            <a:chOff x="1621117" y="3305694"/>
            <a:chExt cx="670966" cy="895461"/>
          </a:xfrm>
        </p:grpSpPr>
        <p:sp>
          <p:nvSpPr>
            <p:cNvPr id="236" name="Rectangle 59"/>
            <p:cNvSpPr>
              <a:spLocks noChangeArrowheads="1"/>
            </p:cNvSpPr>
            <p:nvPr/>
          </p:nvSpPr>
          <p:spPr bwMode="auto">
            <a:xfrm>
              <a:off x="1656080" y="3691385"/>
              <a:ext cx="359838" cy="144000"/>
            </a:xfrm>
            <a:prstGeom prst="rect">
              <a:avLst/>
            </a:prstGeom>
            <a:solidFill>
              <a:schemeClr val="accent1"/>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37" name="Text Box 69"/>
            <p:cNvSpPr txBox="1">
              <a:spLocks noChangeArrowheads="1"/>
            </p:cNvSpPr>
            <p:nvPr/>
          </p:nvSpPr>
          <p:spPr bwMode="auto">
            <a:xfrm>
              <a:off x="1855400" y="3833354"/>
              <a:ext cx="436683" cy="36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42</a:t>
              </a:r>
            </a:p>
          </p:txBody>
        </p:sp>
        <p:sp>
          <p:nvSpPr>
            <p:cNvPr id="238" name="Text Box 72"/>
            <p:cNvSpPr txBox="1">
              <a:spLocks noChangeArrowheads="1"/>
            </p:cNvSpPr>
            <p:nvPr/>
          </p:nvSpPr>
          <p:spPr bwMode="auto">
            <a:xfrm>
              <a:off x="1621117" y="3305694"/>
              <a:ext cx="462072" cy="36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P5</a:t>
              </a:r>
            </a:p>
          </p:txBody>
        </p:sp>
      </p:grpSp>
      <p:sp>
        <p:nvSpPr>
          <p:cNvPr id="239" name="内容占位符 2"/>
          <p:cNvSpPr txBox="1"/>
          <p:nvPr/>
        </p:nvSpPr>
        <p:spPr bwMode="auto">
          <a:xfrm>
            <a:off x="774700" y="468630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42: P5 finishes; P2 gets service in Q2</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grpSp>
        <p:nvGrpSpPr>
          <p:cNvPr id="252" name="组合 251"/>
          <p:cNvGrpSpPr/>
          <p:nvPr/>
        </p:nvGrpSpPr>
        <p:grpSpPr>
          <a:xfrm>
            <a:off x="7993325" y="3295650"/>
            <a:ext cx="846442" cy="897890"/>
            <a:chOff x="3100388" y="3305175"/>
            <a:chExt cx="846442" cy="897890"/>
          </a:xfrm>
        </p:grpSpPr>
        <p:sp>
          <p:nvSpPr>
            <p:cNvPr id="253" name="Rectangle 62"/>
            <p:cNvSpPr>
              <a:spLocks noChangeArrowheads="1"/>
            </p:cNvSpPr>
            <p:nvPr/>
          </p:nvSpPr>
          <p:spPr bwMode="auto">
            <a:xfrm>
              <a:off x="3100388" y="3693160"/>
              <a:ext cx="539750" cy="144780"/>
            </a:xfrm>
            <a:prstGeom prst="rect">
              <a:avLst/>
            </a:prstGeom>
            <a:solidFill>
              <a:srgbClr val="FF660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4" name="Text Box 70"/>
            <p:cNvSpPr txBox="1">
              <a:spLocks noChangeArrowheads="1"/>
            </p:cNvSpPr>
            <p:nvPr/>
          </p:nvSpPr>
          <p:spPr bwMode="auto">
            <a:xfrm>
              <a:off x="3442005" y="383476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45</a:t>
              </a:r>
            </a:p>
          </p:txBody>
        </p:sp>
        <p:sp>
          <p:nvSpPr>
            <p:cNvPr id="255"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sp>
        <p:nvSpPr>
          <p:cNvPr id="256" name="内容占位符 2"/>
          <p:cNvSpPr txBox="1"/>
          <p:nvPr/>
        </p:nvSpPr>
        <p:spPr bwMode="auto">
          <a:xfrm>
            <a:off x="774700" y="4684395"/>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45: P2 finishes; P4 gets service in Q2</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grpSp>
        <p:nvGrpSpPr>
          <p:cNvPr id="281" name="组合 280"/>
          <p:cNvGrpSpPr/>
          <p:nvPr/>
        </p:nvGrpSpPr>
        <p:grpSpPr>
          <a:xfrm>
            <a:off x="8507413" y="3298190"/>
            <a:ext cx="705893" cy="897890"/>
            <a:chOff x="4874929" y="3305175"/>
            <a:chExt cx="705893" cy="897890"/>
          </a:xfrm>
        </p:grpSpPr>
        <p:sp>
          <p:nvSpPr>
            <p:cNvPr id="282" name="Text Box 77"/>
            <p:cNvSpPr txBox="1">
              <a:spLocks noChangeArrowheads="1"/>
            </p:cNvSpPr>
            <p:nvPr/>
          </p:nvSpPr>
          <p:spPr bwMode="auto">
            <a:xfrm>
              <a:off x="487492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83" name="Rectangle 62"/>
            <p:cNvSpPr>
              <a:spLocks noChangeArrowheads="1"/>
            </p:cNvSpPr>
            <p:nvPr/>
          </p:nvSpPr>
          <p:spPr bwMode="auto">
            <a:xfrm>
              <a:off x="4900613" y="3690938"/>
              <a:ext cx="360000" cy="144462"/>
            </a:xfrm>
            <a:prstGeom prst="rect">
              <a:avLst/>
            </a:prstGeom>
            <a:solidFill>
              <a:srgbClr val="00B0F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84" name="Text Box 70"/>
            <p:cNvSpPr txBox="1">
              <a:spLocks noChangeArrowheads="1"/>
            </p:cNvSpPr>
            <p:nvPr/>
          </p:nvSpPr>
          <p:spPr bwMode="auto">
            <a:xfrm>
              <a:off x="5075997" y="383476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47</a:t>
              </a:r>
            </a:p>
          </p:txBody>
        </p:sp>
      </p:grpSp>
      <p:sp>
        <p:nvSpPr>
          <p:cNvPr id="285" name="内容占位符 2"/>
          <p:cNvSpPr txBox="1"/>
          <p:nvPr/>
        </p:nvSpPr>
        <p:spPr bwMode="auto">
          <a:xfrm>
            <a:off x="773430" y="4682490"/>
            <a:ext cx="373761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kern="0">
                <a:solidFill>
                  <a:srgbClr val="FF0000"/>
                </a:solidFill>
              </a:rPr>
              <a:t>at time 47: P4 finishes</a:t>
            </a:r>
          </a:p>
          <a:p>
            <a:endParaRPr lang="en-US" altLang="zh-CN" kern="0">
              <a:sym typeface="+mn-ea"/>
            </a:endParaRPr>
          </a:p>
          <a:p>
            <a:endParaRPr lang="en-US" altLang="zh-CN" kern="0">
              <a:sym typeface="+mn-ea"/>
            </a:endParaRPr>
          </a:p>
          <a:p>
            <a:endParaRPr lang="en-US" altLang="zh-CN" kern="0">
              <a:sym typeface="+mn-ea"/>
            </a:endParaRPr>
          </a:p>
          <a:p>
            <a:endParaRPr lang="en-US" altLang="zh-CN" kern="0"/>
          </a:p>
        </p:txBody>
      </p:sp>
      <p:sp>
        <p:nvSpPr>
          <p:cNvPr id="116" name="文本框 115"/>
          <p:cNvSpPr txBox="1"/>
          <p:nvPr/>
        </p:nvSpPr>
        <p:spPr>
          <a:xfrm>
            <a:off x="7131685" y="4285615"/>
            <a:ext cx="520700" cy="398780"/>
          </a:xfrm>
          <a:prstGeom prst="rect">
            <a:avLst/>
          </a:prstGeom>
          <a:noFill/>
        </p:spPr>
        <p:txBody>
          <a:bodyPr wrap="square" rtlCol="0">
            <a:spAutoFit/>
          </a:bodyPr>
          <a:lstStyle/>
          <a:p>
            <a:r>
              <a:rPr lang="en-US" altLang="zh-CN" sz="2000">
                <a:solidFill>
                  <a:srgbClr val="FF0000"/>
                </a:solidFill>
              </a:rPr>
              <a:t>P1</a:t>
            </a:r>
          </a:p>
        </p:txBody>
      </p:sp>
      <p:sp>
        <p:nvSpPr>
          <p:cNvPr id="117" name="文本框 116"/>
          <p:cNvSpPr txBox="1"/>
          <p:nvPr/>
        </p:nvSpPr>
        <p:spPr>
          <a:xfrm>
            <a:off x="6678930" y="4281170"/>
            <a:ext cx="520700" cy="398780"/>
          </a:xfrm>
          <a:prstGeom prst="rect">
            <a:avLst/>
          </a:prstGeom>
          <a:noFill/>
        </p:spPr>
        <p:txBody>
          <a:bodyPr wrap="square" rtlCol="0">
            <a:spAutoFit/>
          </a:bodyPr>
          <a:lstStyle/>
          <a:p>
            <a:r>
              <a:rPr lang="en-US" altLang="zh-CN" sz="2000">
                <a:solidFill>
                  <a:schemeClr val="tx1"/>
                </a:solidFill>
              </a:rPr>
              <a:t>P2</a:t>
            </a:r>
          </a:p>
        </p:txBody>
      </p:sp>
      <p:sp>
        <p:nvSpPr>
          <p:cNvPr id="118" name="文本框 117"/>
          <p:cNvSpPr txBox="1"/>
          <p:nvPr/>
        </p:nvSpPr>
        <p:spPr>
          <a:xfrm>
            <a:off x="7127875" y="4284980"/>
            <a:ext cx="520700" cy="398780"/>
          </a:xfrm>
          <a:prstGeom prst="rect">
            <a:avLst/>
          </a:prstGeom>
          <a:noFill/>
        </p:spPr>
        <p:txBody>
          <a:bodyPr wrap="square" rtlCol="0">
            <a:spAutoFit/>
          </a:bodyPr>
          <a:lstStyle/>
          <a:p>
            <a:r>
              <a:rPr lang="en-US" altLang="zh-CN" sz="2000">
                <a:solidFill>
                  <a:srgbClr val="FF0000"/>
                </a:solidFill>
              </a:rPr>
              <a:t>P2</a:t>
            </a:r>
          </a:p>
        </p:txBody>
      </p:sp>
      <p:sp>
        <p:nvSpPr>
          <p:cNvPr id="119" name="文本框 118"/>
          <p:cNvSpPr txBox="1"/>
          <p:nvPr/>
        </p:nvSpPr>
        <p:spPr>
          <a:xfrm>
            <a:off x="7162165" y="5066030"/>
            <a:ext cx="520700" cy="398780"/>
          </a:xfrm>
          <a:prstGeom prst="rect">
            <a:avLst/>
          </a:prstGeom>
          <a:noFill/>
        </p:spPr>
        <p:txBody>
          <a:bodyPr wrap="square" rtlCol="0">
            <a:spAutoFit/>
          </a:bodyPr>
          <a:lstStyle/>
          <a:p>
            <a:r>
              <a:rPr lang="en-US" altLang="zh-CN" sz="2000">
                <a:solidFill>
                  <a:schemeClr val="tx1"/>
                </a:solidFill>
              </a:rPr>
              <a:t>P1</a:t>
            </a:r>
          </a:p>
        </p:txBody>
      </p:sp>
      <p:sp>
        <p:nvSpPr>
          <p:cNvPr id="120" name="文本框 119"/>
          <p:cNvSpPr txBox="1"/>
          <p:nvPr/>
        </p:nvSpPr>
        <p:spPr>
          <a:xfrm>
            <a:off x="6680835" y="4284980"/>
            <a:ext cx="520700" cy="398780"/>
          </a:xfrm>
          <a:prstGeom prst="rect">
            <a:avLst/>
          </a:prstGeom>
          <a:noFill/>
        </p:spPr>
        <p:txBody>
          <a:bodyPr wrap="square" rtlCol="0">
            <a:spAutoFit/>
          </a:bodyPr>
          <a:lstStyle/>
          <a:p>
            <a:r>
              <a:rPr lang="en-US" altLang="zh-CN" sz="2000">
                <a:solidFill>
                  <a:schemeClr val="tx1"/>
                </a:solidFill>
              </a:rPr>
              <a:t>P3</a:t>
            </a:r>
          </a:p>
        </p:txBody>
      </p:sp>
      <p:sp>
        <p:nvSpPr>
          <p:cNvPr id="121" name="文本框 120"/>
          <p:cNvSpPr txBox="1"/>
          <p:nvPr/>
        </p:nvSpPr>
        <p:spPr>
          <a:xfrm>
            <a:off x="7130415" y="4287520"/>
            <a:ext cx="520700" cy="398780"/>
          </a:xfrm>
          <a:prstGeom prst="rect">
            <a:avLst/>
          </a:prstGeom>
          <a:noFill/>
        </p:spPr>
        <p:txBody>
          <a:bodyPr wrap="square" rtlCol="0">
            <a:spAutoFit/>
          </a:bodyPr>
          <a:lstStyle/>
          <a:p>
            <a:r>
              <a:rPr lang="en-US" altLang="zh-CN" sz="2000">
                <a:solidFill>
                  <a:srgbClr val="FF0000"/>
                </a:solidFill>
              </a:rPr>
              <a:t>P3</a:t>
            </a:r>
          </a:p>
        </p:txBody>
      </p:sp>
      <p:sp>
        <p:nvSpPr>
          <p:cNvPr id="122" name="文本框 121"/>
          <p:cNvSpPr txBox="1"/>
          <p:nvPr/>
        </p:nvSpPr>
        <p:spPr>
          <a:xfrm>
            <a:off x="6670040" y="5063490"/>
            <a:ext cx="520700" cy="398780"/>
          </a:xfrm>
          <a:prstGeom prst="rect">
            <a:avLst/>
          </a:prstGeom>
          <a:noFill/>
        </p:spPr>
        <p:txBody>
          <a:bodyPr wrap="square" rtlCol="0">
            <a:spAutoFit/>
          </a:bodyPr>
          <a:lstStyle/>
          <a:p>
            <a:r>
              <a:rPr lang="en-US" altLang="zh-CN" sz="2000">
                <a:solidFill>
                  <a:schemeClr val="tx1"/>
                </a:solidFill>
              </a:rPr>
              <a:t>P2</a:t>
            </a:r>
          </a:p>
        </p:txBody>
      </p:sp>
      <p:sp>
        <p:nvSpPr>
          <p:cNvPr id="3" name="文本框 2"/>
          <p:cNvSpPr txBox="1"/>
          <p:nvPr/>
        </p:nvSpPr>
        <p:spPr>
          <a:xfrm>
            <a:off x="7158355" y="5062220"/>
            <a:ext cx="520700" cy="398780"/>
          </a:xfrm>
          <a:prstGeom prst="rect">
            <a:avLst/>
          </a:prstGeom>
          <a:noFill/>
        </p:spPr>
        <p:txBody>
          <a:bodyPr wrap="square" rtlCol="0">
            <a:spAutoFit/>
          </a:bodyPr>
          <a:lstStyle/>
          <a:p>
            <a:r>
              <a:rPr lang="en-US" altLang="zh-CN" sz="2000">
                <a:solidFill>
                  <a:srgbClr val="FF0000"/>
                </a:solidFill>
              </a:rPr>
              <a:t>P1</a:t>
            </a:r>
          </a:p>
        </p:txBody>
      </p:sp>
      <p:sp>
        <p:nvSpPr>
          <p:cNvPr id="5" name="文本框 4"/>
          <p:cNvSpPr txBox="1"/>
          <p:nvPr/>
        </p:nvSpPr>
        <p:spPr>
          <a:xfrm>
            <a:off x="7131685" y="4288790"/>
            <a:ext cx="520700" cy="398780"/>
          </a:xfrm>
          <a:prstGeom prst="rect">
            <a:avLst/>
          </a:prstGeom>
          <a:noFill/>
        </p:spPr>
        <p:txBody>
          <a:bodyPr wrap="square" rtlCol="0">
            <a:spAutoFit/>
          </a:bodyPr>
          <a:lstStyle/>
          <a:p>
            <a:r>
              <a:rPr lang="en-US" altLang="zh-CN" sz="2000">
                <a:solidFill>
                  <a:srgbClr val="FF0000"/>
                </a:solidFill>
                <a:sym typeface="+mn-ea"/>
              </a:rPr>
              <a:t>P4</a:t>
            </a:r>
            <a:endParaRPr lang="en-US" altLang="zh-CN" sz="2000">
              <a:solidFill>
                <a:srgbClr val="FF0000"/>
              </a:solidFill>
            </a:endParaRPr>
          </a:p>
        </p:txBody>
      </p:sp>
      <p:sp>
        <p:nvSpPr>
          <p:cNvPr id="6" name="文本框 5"/>
          <p:cNvSpPr txBox="1"/>
          <p:nvPr/>
        </p:nvSpPr>
        <p:spPr>
          <a:xfrm>
            <a:off x="7160895" y="5061585"/>
            <a:ext cx="520700" cy="398780"/>
          </a:xfrm>
          <a:prstGeom prst="rect">
            <a:avLst/>
          </a:prstGeom>
          <a:noFill/>
        </p:spPr>
        <p:txBody>
          <a:bodyPr wrap="square" rtlCol="0">
            <a:spAutoFit/>
          </a:bodyPr>
          <a:lstStyle/>
          <a:p>
            <a:r>
              <a:rPr lang="en-US" altLang="zh-CN" sz="2000">
                <a:solidFill>
                  <a:schemeClr val="tx1"/>
                </a:solidFill>
              </a:rPr>
              <a:t>P1</a:t>
            </a:r>
          </a:p>
        </p:txBody>
      </p:sp>
      <p:sp>
        <p:nvSpPr>
          <p:cNvPr id="7" name="文本框 6"/>
          <p:cNvSpPr txBox="1"/>
          <p:nvPr/>
        </p:nvSpPr>
        <p:spPr>
          <a:xfrm>
            <a:off x="6199505" y="5068570"/>
            <a:ext cx="520700" cy="398780"/>
          </a:xfrm>
          <a:prstGeom prst="rect">
            <a:avLst/>
          </a:prstGeom>
          <a:noFill/>
        </p:spPr>
        <p:txBody>
          <a:bodyPr wrap="square" rtlCol="0">
            <a:spAutoFit/>
          </a:bodyPr>
          <a:lstStyle/>
          <a:p>
            <a:r>
              <a:rPr lang="en-US" altLang="zh-CN" sz="2000">
                <a:solidFill>
                  <a:schemeClr val="tx1"/>
                </a:solidFill>
              </a:rPr>
              <a:t>P4</a:t>
            </a:r>
          </a:p>
        </p:txBody>
      </p:sp>
      <p:sp>
        <p:nvSpPr>
          <p:cNvPr id="8" name="文本框 7"/>
          <p:cNvSpPr txBox="1"/>
          <p:nvPr/>
        </p:nvSpPr>
        <p:spPr>
          <a:xfrm>
            <a:off x="7158355" y="5060950"/>
            <a:ext cx="520700" cy="398780"/>
          </a:xfrm>
          <a:prstGeom prst="rect">
            <a:avLst/>
          </a:prstGeom>
          <a:noFill/>
        </p:spPr>
        <p:txBody>
          <a:bodyPr wrap="square" rtlCol="0">
            <a:spAutoFit/>
          </a:bodyPr>
          <a:lstStyle/>
          <a:p>
            <a:r>
              <a:rPr lang="en-US" altLang="zh-CN" sz="2000">
                <a:solidFill>
                  <a:srgbClr val="FF0000"/>
                </a:solidFill>
              </a:rPr>
              <a:t>P1</a:t>
            </a:r>
          </a:p>
        </p:txBody>
      </p:sp>
      <p:sp>
        <p:nvSpPr>
          <p:cNvPr id="9" name="文本框 8"/>
          <p:cNvSpPr txBox="1"/>
          <p:nvPr/>
        </p:nvSpPr>
        <p:spPr>
          <a:xfrm>
            <a:off x="7131685" y="4287520"/>
            <a:ext cx="520700" cy="398780"/>
          </a:xfrm>
          <a:prstGeom prst="rect">
            <a:avLst/>
          </a:prstGeom>
          <a:noFill/>
        </p:spPr>
        <p:txBody>
          <a:bodyPr wrap="square" rtlCol="0">
            <a:spAutoFit/>
          </a:bodyPr>
          <a:lstStyle/>
          <a:p>
            <a:r>
              <a:rPr lang="en-US" altLang="zh-CN" sz="2000">
                <a:solidFill>
                  <a:srgbClr val="FF0000"/>
                </a:solidFill>
                <a:sym typeface="+mn-ea"/>
              </a:rPr>
              <a:t>P5</a:t>
            </a:r>
            <a:endParaRPr lang="en-US" altLang="zh-CN" sz="2000">
              <a:solidFill>
                <a:srgbClr val="FF0000"/>
              </a:solidFill>
            </a:endParaRPr>
          </a:p>
        </p:txBody>
      </p:sp>
      <p:sp>
        <p:nvSpPr>
          <p:cNvPr id="10" name="文本框 9"/>
          <p:cNvSpPr txBox="1"/>
          <p:nvPr/>
        </p:nvSpPr>
        <p:spPr>
          <a:xfrm>
            <a:off x="7158355" y="5063490"/>
            <a:ext cx="520700" cy="398780"/>
          </a:xfrm>
          <a:prstGeom prst="rect">
            <a:avLst/>
          </a:prstGeom>
          <a:noFill/>
        </p:spPr>
        <p:txBody>
          <a:bodyPr wrap="square" rtlCol="0">
            <a:spAutoFit/>
          </a:bodyPr>
          <a:lstStyle/>
          <a:p>
            <a:r>
              <a:rPr lang="en-US" altLang="zh-CN" sz="2000">
                <a:solidFill>
                  <a:schemeClr val="tx1"/>
                </a:solidFill>
              </a:rPr>
              <a:t>P1</a:t>
            </a:r>
          </a:p>
        </p:txBody>
      </p:sp>
      <p:sp>
        <p:nvSpPr>
          <p:cNvPr id="11" name="文本框 10"/>
          <p:cNvSpPr txBox="1"/>
          <p:nvPr/>
        </p:nvSpPr>
        <p:spPr>
          <a:xfrm>
            <a:off x="5751195" y="5062220"/>
            <a:ext cx="520700" cy="398780"/>
          </a:xfrm>
          <a:prstGeom prst="rect">
            <a:avLst/>
          </a:prstGeom>
          <a:noFill/>
        </p:spPr>
        <p:txBody>
          <a:bodyPr wrap="square" rtlCol="0">
            <a:spAutoFit/>
          </a:bodyPr>
          <a:lstStyle/>
          <a:p>
            <a:r>
              <a:rPr lang="en-US" altLang="zh-CN" sz="2000">
                <a:solidFill>
                  <a:schemeClr val="tx1"/>
                </a:solidFill>
              </a:rPr>
              <a:t>P5</a:t>
            </a:r>
          </a:p>
        </p:txBody>
      </p:sp>
      <p:sp>
        <p:nvSpPr>
          <p:cNvPr id="12" name="文本框 11"/>
          <p:cNvSpPr txBox="1"/>
          <p:nvPr/>
        </p:nvSpPr>
        <p:spPr>
          <a:xfrm>
            <a:off x="7160895" y="5062220"/>
            <a:ext cx="520700" cy="398780"/>
          </a:xfrm>
          <a:prstGeom prst="rect">
            <a:avLst/>
          </a:prstGeom>
          <a:noFill/>
        </p:spPr>
        <p:txBody>
          <a:bodyPr wrap="square" rtlCol="0">
            <a:spAutoFit/>
          </a:bodyPr>
          <a:lstStyle/>
          <a:p>
            <a:r>
              <a:rPr lang="en-US" altLang="zh-CN" sz="2000">
                <a:solidFill>
                  <a:srgbClr val="FF0000"/>
                </a:solidFill>
              </a:rPr>
              <a:t>P1</a:t>
            </a:r>
          </a:p>
        </p:txBody>
      </p:sp>
      <p:sp>
        <p:nvSpPr>
          <p:cNvPr id="14" name="文本框 13"/>
          <p:cNvSpPr txBox="1"/>
          <p:nvPr/>
        </p:nvSpPr>
        <p:spPr>
          <a:xfrm>
            <a:off x="7162165" y="5060315"/>
            <a:ext cx="520700" cy="398780"/>
          </a:xfrm>
          <a:prstGeom prst="rect">
            <a:avLst/>
          </a:prstGeom>
          <a:noFill/>
        </p:spPr>
        <p:txBody>
          <a:bodyPr wrap="square" rtlCol="0">
            <a:spAutoFit/>
          </a:bodyPr>
          <a:lstStyle/>
          <a:p>
            <a:r>
              <a:rPr lang="en-US" altLang="zh-CN" sz="2000">
                <a:solidFill>
                  <a:srgbClr val="FF0000"/>
                </a:solidFill>
              </a:rPr>
              <a:t>P2</a:t>
            </a:r>
          </a:p>
        </p:txBody>
      </p:sp>
      <p:sp>
        <p:nvSpPr>
          <p:cNvPr id="15" name="文本框 14"/>
          <p:cNvSpPr txBox="1"/>
          <p:nvPr/>
        </p:nvSpPr>
        <p:spPr>
          <a:xfrm>
            <a:off x="6669405" y="5065395"/>
            <a:ext cx="520700" cy="398780"/>
          </a:xfrm>
          <a:prstGeom prst="rect">
            <a:avLst/>
          </a:prstGeom>
          <a:noFill/>
        </p:spPr>
        <p:txBody>
          <a:bodyPr wrap="square" rtlCol="0">
            <a:spAutoFit/>
          </a:bodyPr>
          <a:lstStyle/>
          <a:p>
            <a:r>
              <a:rPr lang="en-US" altLang="zh-CN" sz="2000">
                <a:solidFill>
                  <a:schemeClr val="tx1"/>
                </a:solidFill>
              </a:rPr>
              <a:t>P4</a:t>
            </a:r>
          </a:p>
        </p:txBody>
      </p:sp>
      <p:sp>
        <p:nvSpPr>
          <p:cNvPr id="17" name="文本框 16"/>
          <p:cNvSpPr txBox="1"/>
          <p:nvPr/>
        </p:nvSpPr>
        <p:spPr>
          <a:xfrm>
            <a:off x="6199505" y="5070475"/>
            <a:ext cx="520700" cy="398780"/>
          </a:xfrm>
          <a:prstGeom prst="rect">
            <a:avLst/>
          </a:prstGeom>
          <a:noFill/>
        </p:spPr>
        <p:txBody>
          <a:bodyPr wrap="square" rtlCol="0">
            <a:spAutoFit/>
          </a:bodyPr>
          <a:lstStyle/>
          <a:p>
            <a:r>
              <a:rPr lang="en-US" altLang="zh-CN" sz="2000">
                <a:solidFill>
                  <a:schemeClr val="tx1"/>
                </a:solidFill>
              </a:rPr>
              <a:t>P5</a:t>
            </a:r>
          </a:p>
        </p:txBody>
      </p:sp>
      <p:sp>
        <p:nvSpPr>
          <p:cNvPr id="18" name="文本框 17"/>
          <p:cNvSpPr txBox="1"/>
          <p:nvPr/>
        </p:nvSpPr>
        <p:spPr>
          <a:xfrm>
            <a:off x="7138670" y="5842635"/>
            <a:ext cx="520700" cy="398780"/>
          </a:xfrm>
          <a:prstGeom prst="rect">
            <a:avLst/>
          </a:prstGeom>
          <a:noFill/>
        </p:spPr>
        <p:txBody>
          <a:bodyPr wrap="square" rtlCol="0">
            <a:spAutoFit/>
          </a:bodyPr>
          <a:lstStyle/>
          <a:p>
            <a:r>
              <a:rPr lang="en-US" altLang="zh-CN" sz="2000">
                <a:solidFill>
                  <a:schemeClr val="tx1"/>
                </a:solidFill>
              </a:rPr>
              <a:t>P2</a:t>
            </a:r>
          </a:p>
        </p:txBody>
      </p:sp>
      <p:sp>
        <p:nvSpPr>
          <p:cNvPr id="19" name="文本框 18"/>
          <p:cNvSpPr txBox="1"/>
          <p:nvPr/>
        </p:nvSpPr>
        <p:spPr>
          <a:xfrm>
            <a:off x="7160895" y="5064125"/>
            <a:ext cx="520700" cy="398780"/>
          </a:xfrm>
          <a:prstGeom prst="rect">
            <a:avLst/>
          </a:prstGeom>
          <a:noFill/>
        </p:spPr>
        <p:txBody>
          <a:bodyPr wrap="square" rtlCol="0">
            <a:spAutoFit/>
          </a:bodyPr>
          <a:lstStyle/>
          <a:p>
            <a:r>
              <a:rPr lang="en-US" altLang="zh-CN" sz="2000">
                <a:solidFill>
                  <a:srgbClr val="FF0000"/>
                </a:solidFill>
              </a:rPr>
              <a:t>P4</a:t>
            </a:r>
          </a:p>
        </p:txBody>
      </p:sp>
      <p:sp>
        <p:nvSpPr>
          <p:cNvPr id="22" name="文本框 21"/>
          <p:cNvSpPr txBox="1"/>
          <p:nvPr/>
        </p:nvSpPr>
        <p:spPr>
          <a:xfrm>
            <a:off x="6669405" y="5064125"/>
            <a:ext cx="520700" cy="398780"/>
          </a:xfrm>
          <a:prstGeom prst="rect">
            <a:avLst/>
          </a:prstGeom>
          <a:noFill/>
        </p:spPr>
        <p:txBody>
          <a:bodyPr wrap="square" rtlCol="0">
            <a:spAutoFit/>
          </a:bodyPr>
          <a:lstStyle/>
          <a:p>
            <a:r>
              <a:rPr lang="en-US" altLang="zh-CN" sz="2000">
                <a:solidFill>
                  <a:schemeClr val="tx1"/>
                </a:solidFill>
              </a:rPr>
              <a:t>P5</a:t>
            </a:r>
          </a:p>
        </p:txBody>
      </p:sp>
      <p:sp>
        <p:nvSpPr>
          <p:cNvPr id="23" name="文本框 22"/>
          <p:cNvSpPr txBox="1"/>
          <p:nvPr/>
        </p:nvSpPr>
        <p:spPr>
          <a:xfrm>
            <a:off x="6670040" y="5840095"/>
            <a:ext cx="520700" cy="398780"/>
          </a:xfrm>
          <a:prstGeom prst="rect">
            <a:avLst/>
          </a:prstGeom>
          <a:noFill/>
        </p:spPr>
        <p:txBody>
          <a:bodyPr wrap="square" rtlCol="0">
            <a:spAutoFit/>
          </a:bodyPr>
          <a:lstStyle/>
          <a:p>
            <a:r>
              <a:rPr lang="en-US" altLang="zh-CN" sz="2000">
                <a:solidFill>
                  <a:schemeClr val="tx1"/>
                </a:solidFill>
              </a:rPr>
              <a:t>P4</a:t>
            </a:r>
          </a:p>
        </p:txBody>
      </p:sp>
      <p:sp>
        <p:nvSpPr>
          <p:cNvPr id="25" name="文本框 24"/>
          <p:cNvSpPr txBox="1"/>
          <p:nvPr/>
        </p:nvSpPr>
        <p:spPr>
          <a:xfrm>
            <a:off x="7162165" y="5061585"/>
            <a:ext cx="520700" cy="398780"/>
          </a:xfrm>
          <a:prstGeom prst="rect">
            <a:avLst/>
          </a:prstGeom>
          <a:noFill/>
        </p:spPr>
        <p:txBody>
          <a:bodyPr wrap="square" rtlCol="0">
            <a:spAutoFit/>
          </a:bodyPr>
          <a:lstStyle/>
          <a:p>
            <a:r>
              <a:rPr lang="en-US" altLang="zh-CN" sz="2000">
                <a:solidFill>
                  <a:srgbClr val="FF0000"/>
                </a:solidFill>
              </a:rPr>
              <a:t>P5</a:t>
            </a:r>
          </a:p>
        </p:txBody>
      </p:sp>
      <p:sp>
        <p:nvSpPr>
          <p:cNvPr id="27" name="文本框 26"/>
          <p:cNvSpPr txBox="1"/>
          <p:nvPr/>
        </p:nvSpPr>
        <p:spPr>
          <a:xfrm>
            <a:off x="7138670" y="5841365"/>
            <a:ext cx="520700" cy="398780"/>
          </a:xfrm>
          <a:prstGeom prst="rect">
            <a:avLst/>
          </a:prstGeom>
          <a:noFill/>
        </p:spPr>
        <p:txBody>
          <a:bodyPr wrap="square" rtlCol="0">
            <a:spAutoFit/>
          </a:bodyPr>
          <a:lstStyle/>
          <a:p>
            <a:r>
              <a:rPr lang="en-US" altLang="zh-CN" sz="2000">
                <a:solidFill>
                  <a:srgbClr val="FF0000"/>
                </a:solidFill>
              </a:rPr>
              <a:t>P2</a:t>
            </a:r>
          </a:p>
        </p:txBody>
      </p:sp>
      <p:sp>
        <p:nvSpPr>
          <p:cNvPr id="28" name="文本框 27"/>
          <p:cNvSpPr txBox="1"/>
          <p:nvPr/>
        </p:nvSpPr>
        <p:spPr>
          <a:xfrm>
            <a:off x="7136130" y="5841365"/>
            <a:ext cx="520700" cy="398780"/>
          </a:xfrm>
          <a:prstGeom prst="rect">
            <a:avLst/>
          </a:prstGeom>
          <a:noFill/>
        </p:spPr>
        <p:txBody>
          <a:bodyPr wrap="square" rtlCol="0">
            <a:spAutoFit/>
          </a:bodyPr>
          <a:lstStyle/>
          <a:p>
            <a:r>
              <a:rPr lang="en-US" altLang="zh-CN" sz="2000">
                <a:solidFill>
                  <a:srgbClr val="FF0000"/>
                </a:solidFill>
              </a:rPr>
              <a:t>P4</a:t>
            </a:r>
          </a:p>
        </p:txBody>
      </p:sp>
      <p:sp>
        <p:nvSpPr>
          <p:cNvPr id="29" name="文本框 28"/>
          <p:cNvSpPr txBox="1"/>
          <p:nvPr/>
        </p:nvSpPr>
        <p:spPr>
          <a:xfrm>
            <a:off x="6562090" y="1468755"/>
            <a:ext cx="685800" cy="368300"/>
          </a:xfrm>
          <a:prstGeom prst="rect">
            <a:avLst/>
          </a:prstGeom>
          <a:noFill/>
        </p:spPr>
        <p:txBody>
          <a:bodyPr wrap="square" rtlCol="0">
            <a:spAutoFit/>
          </a:bodyPr>
          <a:lstStyle/>
          <a:p>
            <a:r>
              <a:rPr lang="en-US" altLang="zh-CN">
                <a:solidFill>
                  <a:srgbClr val="FF0000"/>
                </a:solidFill>
              </a:rPr>
              <a:t>10</a:t>
            </a:r>
          </a:p>
        </p:txBody>
      </p:sp>
      <p:sp>
        <p:nvSpPr>
          <p:cNvPr id="36" name="文本框 35"/>
          <p:cNvSpPr txBox="1"/>
          <p:nvPr/>
        </p:nvSpPr>
        <p:spPr>
          <a:xfrm>
            <a:off x="1894840" y="1837055"/>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rPr>
              <a:t>P2</a:t>
            </a:r>
            <a:endParaRPr lang="en-US" altLang="zh-CN"/>
          </a:p>
        </p:txBody>
      </p:sp>
      <p:sp>
        <p:nvSpPr>
          <p:cNvPr id="37" name="文本框 36"/>
          <p:cNvSpPr txBox="1"/>
          <p:nvPr/>
        </p:nvSpPr>
        <p:spPr>
          <a:xfrm>
            <a:off x="3323590" y="1837055"/>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rPr>
              <a:t>15</a:t>
            </a:r>
            <a:endParaRPr lang="en-US" altLang="zh-CN"/>
          </a:p>
        </p:txBody>
      </p:sp>
      <p:sp>
        <p:nvSpPr>
          <p:cNvPr id="38" name="文本框 37"/>
          <p:cNvSpPr txBox="1"/>
          <p:nvPr/>
        </p:nvSpPr>
        <p:spPr>
          <a:xfrm>
            <a:off x="4940300" y="1837055"/>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rPr>
              <a:t>2</a:t>
            </a:r>
            <a:endParaRPr lang="en-US" altLang="zh-CN"/>
          </a:p>
        </p:txBody>
      </p:sp>
      <p:sp>
        <p:nvSpPr>
          <p:cNvPr id="39" name="文本框 38"/>
          <p:cNvSpPr txBox="1"/>
          <p:nvPr/>
        </p:nvSpPr>
        <p:spPr>
          <a:xfrm>
            <a:off x="3406140" y="2205355"/>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rPr>
              <a:t>2</a:t>
            </a:r>
            <a:endParaRPr lang="en-US" altLang="zh-CN"/>
          </a:p>
        </p:txBody>
      </p:sp>
      <p:sp>
        <p:nvSpPr>
          <p:cNvPr id="40" name="文本框 39"/>
          <p:cNvSpPr txBox="1"/>
          <p:nvPr/>
        </p:nvSpPr>
        <p:spPr>
          <a:xfrm>
            <a:off x="4935220" y="2213610"/>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rPr>
              <a:t>5</a:t>
            </a:r>
            <a:endParaRPr lang="en-US" altLang="zh-CN"/>
          </a:p>
        </p:txBody>
      </p:sp>
      <p:sp>
        <p:nvSpPr>
          <p:cNvPr id="41" name="文本框 40"/>
          <p:cNvSpPr txBox="1"/>
          <p:nvPr/>
        </p:nvSpPr>
        <p:spPr>
          <a:xfrm>
            <a:off x="1894840" y="2197100"/>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rPr>
              <a:t>P3</a:t>
            </a:r>
            <a:endParaRPr lang="en-US" altLang="zh-CN"/>
          </a:p>
        </p:txBody>
      </p:sp>
      <p:sp>
        <p:nvSpPr>
          <p:cNvPr id="42" name="文本框 41"/>
          <p:cNvSpPr txBox="1"/>
          <p:nvPr/>
        </p:nvSpPr>
        <p:spPr>
          <a:xfrm>
            <a:off x="1911350" y="2573655"/>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rPr>
              <a:t>P4</a:t>
            </a:r>
            <a:endParaRPr lang="en-US" altLang="zh-CN"/>
          </a:p>
        </p:txBody>
      </p:sp>
      <p:sp>
        <p:nvSpPr>
          <p:cNvPr id="43" name="文本框 42"/>
          <p:cNvSpPr txBox="1"/>
          <p:nvPr/>
        </p:nvSpPr>
        <p:spPr>
          <a:xfrm>
            <a:off x="1918970" y="2933700"/>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rPr>
              <a:t>P5</a:t>
            </a:r>
            <a:endParaRPr lang="en-US" altLang="zh-CN"/>
          </a:p>
        </p:txBody>
      </p:sp>
      <p:sp>
        <p:nvSpPr>
          <p:cNvPr id="44" name="文本框 43"/>
          <p:cNvSpPr txBox="1"/>
          <p:nvPr/>
        </p:nvSpPr>
        <p:spPr>
          <a:xfrm>
            <a:off x="3315335" y="2565400"/>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sym typeface="+mn-ea"/>
              </a:rPr>
              <a:t>14</a:t>
            </a:r>
            <a:endParaRPr lang="en-US" altLang="zh-CN"/>
          </a:p>
        </p:txBody>
      </p:sp>
      <p:sp>
        <p:nvSpPr>
          <p:cNvPr id="45" name="文本框 44"/>
          <p:cNvSpPr txBox="1"/>
          <p:nvPr/>
        </p:nvSpPr>
        <p:spPr>
          <a:xfrm>
            <a:off x="4866005" y="2565400"/>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rPr>
              <a:t>12</a:t>
            </a:r>
            <a:endParaRPr lang="en-US" altLang="zh-CN"/>
          </a:p>
        </p:txBody>
      </p:sp>
      <p:sp>
        <p:nvSpPr>
          <p:cNvPr id="46" name="文本框 45"/>
          <p:cNvSpPr txBox="1"/>
          <p:nvPr/>
        </p:nvSpPr>
        <p:spPr>
          <a:xfrm>
            <a:off x="3406140" y="2938780"/>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rPr>
              <a:t>6</a:t>
            </a:r>
            <a:endParaRPr lang="en-US" altLang="zh-CN"/>
          </a:p>
        </p:txBody>
      </p:sp>
      <p:sp>
        <p:nvSpPr>
          <p:cNvPr id="47" name="文本框 46"/>
          <p:cNvSpPr txBox="1"/>
          <p:nvPr/>
        </p:nvSpPr>
        <p:spPr>
          <a:xfrm>
            <a:off x="4874260" y="2938780"/>
            <a:ext cx="516255" cy="368300"/>
          </a:xfrm>
          <a:prstGeom prst="rect">
            <a:avLst/>
          </a:prstGeom>
          <a:noFill/>
        </p:spPr>
        <p:txBody>
          <a:bodyPr wrap="square" rtlCol="0">
            <a:spAutoFit/>
          </a:bodyPr>
          <a:lstStyle/>
          <a:p>
            <a:r>
              <a:rPr kumimoji="1" lang="en-US" altLang="zh-CN" sz="1800" dirty="0">
                <a:ln>
                  <a:noFill/>
                </a:ln>
                <a:solidFill>
                  <a:schemeClr val="bg1">
                    <a:lumMod val="75000"/>
                  </a:schemeClr>
                </a:solidFill>
                <a:effectLst/>
                <a:latin typeface="Arial" panose="020B0604020202020204" pitchFamily="34" charset="0"/>
                <a:ea typeface="PMingLiU" charset="0"/>
                <a:cs typeface="PMingLiU" charset="0"/>
              </a:rPr>
              <a:t>18</a:t>
            </a:r>
            <a:endParaRPr lang="en-US" altLang="zh-CN"/>
          </a:p>
        </p:txBody>
      </p:sp>
      <p:sp>
        <p:nvSpPr>
          <p:cNvPr id="53" name="文本框 52"/>
          <p:cNvSpPr txBox="1"/>
          <p:nvPr/>
        </p:nvSpPr>
        <p:spPr>
          <a:xfrm>
            <a:off x="6648450" y="1468755"/>
            <a:ext cx="685800" cy="368300"/>
          </a:xfrm>
          <a:prstGeom prst="rect">
            <a:avLst/>
          </a:prstGeom>
          <a:noFill/>
        </p:spPr>
        <p:txBody>
          <a:bodyPr wrap="square" rtlCol="0">
            <a:spAutoFit/>
          </a:bodyPr>
          <a:lstStyle/>
          <a:p>
            <a:r>
              <a:rPr lang="en-US" altLang="zh-CN">
                <a:solidFill>
                  <a:srgbClr val="FF0000"/>
                </a:solidFill>
              </a:rPr>
              <a:t>8</a:t>
            </a:r>
          </a:p>
        </p:txBody>
      </p:sp>
      <p:sp>
        <p:nvSpPr>
          <p:cNvPr id="54" name="文本框 53"/>
          <p:cNvSpPr txBox="1"/>
          <p:nvPr/>
        </p:nvSpPr>
        <p:spPr>
          <a:xfrm>
            <a:off x="6570345" y="184531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15</a:t>
            </a:r>
          </a:p>
        </p:txBody>
      </p:sp>
      <p:sp>
        <p:nvSpPr>
          <p:cNvPr id="55" name="文本框 54"/>
          <p:cNvSpPr txBox="1"/>
          <p:nvPr/>
        </p:nvSpPr>
        <p:spPr>
          <a:xfrm>
            <a:off x="1894205" y="183705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P2</a:t>
            </a:r>
          </a:p>
        </p:txBody>
      </p:sp>
      <p:sp>
        <p:nvSpPr>
          <p:cNvPr id="56" name="文本框 55"/>
          <p:cNvSpPr txBox="1"/>
          <p:nvPr/>
        </p:nvSpPr>
        <p:spPr>
          <a:xfrm>
            <a:off x="3323590" y="183705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15</a:t>
            </a:r>
          </a:p>
        </p:txBody>
      </p:sp>
      <p:sp>
        <p:nvSpPr>
          <p:cNvPr id="57" name="文本框 56"/>
          <p:cNvSpPr txBox="1"/>
          <p:nvPr/>
        </p:nvSpPr>
        <p:spPr>
          <a:xfrm>
            <a:off x="4940300" y="183578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2</a:t>
            </a:r>
          </a:p>
        </p:txBody>
      </p:sp>
      <p:sp>
        <p:nvSpPr>
          <p:cNvPr id="62" name="文本框 61"/>
          <p:cNvSpPr txBox="1"/>
          <p:nvPr/>
        </p:nvSpPr>
        <p:spPr>
          <a:xfrm>
            <a:off x="6647815" y="1468755"/>
            <a:ext cx="685800" cy="368300"/>
          </a:xfrm>
          <a:prstGeom prst="rect">
            <a:avLst/>
          </a:prstGeom>
          <a:noFill/>
        </p:spPr>
        <p:txBody>
          <a:bodyPr wrap="square" rtlCol="0">
            <a:spAutoFit/>
          </a:bodyPr>
          <a:lstStyle/>
          <a:p>
            <a:r>
              <a:rPr lang="en-US" altLang="zh-CN">
                <a:solidFill>
                  <a:schemeClr val="tx1"/>
                </a:solidFill>
              </a:rPr>
              <a:t>6</a:t>
            </a:r>
          </a:p>
        </p:txBody>
      </p:sp>
      <p:sp>
        <p:nvSpPr>
          <p:cNvPr id="63" name="文本框 62"/>
          <p:cNvSpPr txBox="1"/>
          <p:nvPr/>
        </p:nvSpPr>
        <p:spPr>
          <a:xfrm>
            <a:off x="6570345" y="1845310"/>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15</a:t>
            </a:r>
          </a:p>
        </p:txBody>
      </p:sp>
      <p:sp>
        <p:nvSpPr>
          <p:cNvPr id="64" name="文本框 63"/>
          <p:cNvSpPr txBox="1"/>
          <p:nvPr/>
        </p:nvSpPr>
        <p:spPr>
          <a:xfrm>
            <a:off x="6570345" y="1845310"/>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14</a:t>
            </a:r>
          </a:p>
        </p:txBody>
      </p:sp>
      <p:sp>
        <p:nvSpPr>
          <p:cNvPr id="65" name="文本框 64"/>
          <p:cNvSpPr txBox="1"/>
          <p:nvPr/>
        </p:nvSpPr>
        <p:spPr>
          <a:xfrm>
            <a:off x="6669405" y="221361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2</a:t>
            </a:r>
          </a:p>
        </p:txBody>
      </p:sp>
      <p:sp>
        <p:nvSpPr>
          <p:cNvPr id="66" name="文本框 65"/>
          <p:cNvSpPr txBox="1"/>
          <p:nvPr/>
        </p:nvSpPr>
        <p:spPr>
          <a:xfrm>
            <a:off x="4935220" y="221361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5</a:t>
            </a:r>
          </a:p>
        </p:txBody>
      </p:sp>
      <p:sp>
        <p:nvSpPr>
          <p:cNvPr id="76" name="文本框 75"/>
          <p:cNvSpPr txBox="1"/>
          <p:nvPr/>
        </p:nvSpPr>
        <p:spPr>
          <a:xfrm>
            <a:off x="3406140" y="220535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2</a:t>
            </a:r>
          </a:p>
        </p:txBody>
      </p:sp>
      <p:sp>
        <p:nvSpPr>
          <p:cNvPr id="82" name="文本框 81"/>
          <p:cNvSpPr txBox="1"/>
          <p:nvPr/>
        </p:nvSpPr>
        <p:spPr>
          <a:xfrm>
            <a:off x="1894205" y="219964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P3</a:t>
            </a:r>
          </a:p>
        </p:txBody>
      </p:sp>
      <p:sp>
        <p:nvSpPr>
          <p:cNvPr id="83" name="文本框 82"/>
          <p:cNvSpPr txBox="1"/>
          <p:nvPr/>
        </p:nvSpPr>
        <p:spPr>
          <a:xfrm>
            <a:off x="6570345" y="184785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11</a:t>
            </a:r>
          </a:p>
        </p:txBody>
      </p:sp>
      <p:sp>
        <p:nvSpPr>
          <p:cNvPr id="84" name="文本框 83"/>
          <p:cNvSpPr txBox="1"/>
          <p:nvPr/>
        </p:nvSpPr>
        <p:spPr>
          <a:xfrm>
            <a:off x="6670040" y="2216150"/>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2</a:t>
            </a:r>
          </a:p>
        </p:txBody>
      </p:sp>
      <p:sp>
        <p:nvSpPr>
          <p:cNvPr id="85" name="文本框 84"/>
          <p:cNvSpPr txBox="1"/>
          <p:nvPr/>
        </p:nvSpPr>
        <p:spPr>
          <a:xfrm>
            <a:off x="6647180" y="1467485"/>
            <a:ext cx="685800" cy="368300"/>
          </a:xfrm>
          <a:prstGeom prst="rect">
            <a:avLst/>
          </a:prstGeom>
          <a:noFill/>
        </p:spPr>
        <p:txBody>
          <a:bodyPr wrap="square" rtlCol="0">
            <a:spAutoFit/>
          </a:bodyPr>
          <a:lstStyle/>
          <a:p>
            <a:r>
              <a:rPr lang="en-US" altLang="zh-CN">
                <a:solidFill>
                  <a:srgbClr val="FF0000"/>
                </a:solidFill>
              </a:rPr>
              <a:t>6</a:t>
            </a:r>
          </a:p>
        </p:txBody>
      </p:sp>
      <p:sp>
        <p:nvSpPr>
          <p:cNvPr id="86" name="文本框 85"/>
          <p:cNvSpPr txBox="1"/>
          <p:nvPr/>
        </p:nvSpPr>
        <p:spPr>
          <a:xfrm>
            <a:off x="6672580" y="221615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0</a:t>
            </a:r>
          </a:p>
        </p:txBody>
      </p:sp>
      <p:sp>
        <p:nvSpPr>
          <p:cNvPr id="87" name="文本框 86"/>
          <p:cNvSpPr txBox="1"/>
          <p:nvPr/>
        </p:nvSpPr>
        <p:spPr>
          <a:xfrm>
            <a:off x="1014095" y="2205355"/>
            <a:ext cx="535940" cy="368300"/>
          </a:xfrm>
          <a:prstGeom prst="rect">
            <a:avLst/>
          </a:prstGeom>
          <a:noFill/>
        </p:spPr>
        <p:txBody>
          <a:bodyPr wrap="square" rtlCol="0">
            <a:spAutoFit/>
          </a:bodyPr>
          <a:lstStyle/>
          <a:p>
            <a:r>
              <a:rPr lang="en-US" altLang="zh-CN">
                <a:solidFill>
                  <a:srgbClr val="FF0000"/>
                </a:solidFill>
              </a:rPr>
              <a:t>√</a:t>
            </a:r>
          </a:p>
        </p:txBody>
      </p:sp>
      <p:sp>
        <p:nvSpPr>
          <p:cNvPr id="88" name="文本框 87"/>
          <p:cNvSpPr txBox="1"/>
          <p:nvPr/>
        </p:nvSpPr>
        <p:spPr>
          <a:xfrm>
            <a:off x="6662420" y="147955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4</a:t>
            </a:r>
          </a:p>
        </p:txBody>
      </p:sp>
      <p:sp>
        <p:nvSpPr>
          <p:cNvPr id="90" name="文本框 89"/>
          <p:cNvSpPr txBox="1"/>
          <p:nvPr/>
        </p:nvSpPr>
        <p:spPr>
          <a:xfrm>
            <a:off x="1906270" y="257683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P4</a:t>
            </a:r>
          </a:p>
        </p:txBody>
      </p:sp>
      <p:sp>
        <p:nvSpPr>
          <p:cNvPr id="92" name="文本框 91"/>
          <p:cNvSpPr txBox="1"/>
          <p:nvPr/>
        </p:nvSpPr>
        <p:spPr>
          <a:xfrm>
            <a:off x="3319145" y="256032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sym typeface="+mn-ea"/>
              </a:rPr>
              <a:t>14</a:t>
            </a:r>
          </a:p>
        </p:txBody>
      </p:sp>
      <p:sp>
        <p:nvSpPr>
          <p:cNvPr id="93" name="文本框 92"/>
          <p:cNvSpPr txBox="1"/>
          <p:nvPr/>
        </p:nvSpPr>
        <p:spPr>
          <a:xfrm>
            <a:off x="4860925" y="256857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12</a:t>
            </a:r>
          </a:p>
        </p:txBody>
      </p:sp>
      <p:sp>
        <p:nvSpPr>
          <p:cNvPr id="99" name="文本框 98"/>
          <p:cNvSpPr txBox="1"/>
          <p:nvPr/>
        </p:nvSpPr>
        <p:spPr>
          <a:xfrm>
            <a:off x="6578600" y="2573655"/>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14</a:t>
            </a:r>
          </a:p>
        </p:txBody>
      </p:sp>
      <p:sp>
        <p:nvSpPr>
          <p:cNvPr id="100" name="文本框 99"/>
          <p:cNvSpPr txBox="1"/>
          <p:nvPr/>
        </p:nvSpPr>
        <p:spPr>
          <a:xfrm>
            <a:off x="6661150" y="1479550"/>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4</a:t>
            </a:r>
          </a:p>
        </p:txBody>
      </p:sp>
      <p:sp>
        <p:nvSpPr>
          <p:cNvPr id="101" name="文本框 100"/>
          <p:cNvSpPr txBox="1"/>
          <p:nvPr/>
        </p:nvSpPr>
        <p:spPr>
          <a:xfrm>
            <a:off x="6578600" y="256857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10</a:t>
            </a:r>
          </a:p>
        </p:txBody>
      </p:sp>
      <p:sp>
        <p:nvSpPr>
          <p:cNvPr id="102" name="文本框 101"/>
          <p:cNvSpPr txBox="1"/>
          <p:nvPr/>
        </p:nvSpPr>
        <p:spPr>
          <a:xfrm>
            <a:off x="6678930" y="147701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2</a:t>
            </a:r>
          </a:p>
        </p:txBody>
      </p:sp>
      <p:sp>
        <p:nvSpPr>
          <p:cNvPr id="103" name="文本框 102"/>
          <p:cNvSpPr txBox="1"/>
          <p:nvPr/>
        </p:nvSpPr>
        <p:spPr>
          <a:xfrm>
            <a:off x="1915795" y="293243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P5</a:t>
            </a:r>
          </a:p>
        </p:txBody>
      </p:sp>
      <p:sp>
        <p:nvSpPr>
          <p:cNvPr id="104" name="文本框 103"/>
          <p:cNvSpPr txBox="1"/>
          <p:nvPr/>
        </p:nvSpPr>
        <p:spPr>
          <a:xfrm>
            <a:off x="3406140" y="293941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6</a:t>
            </a:r>
          </a:p>
        </p:txBody>
      </p:sp>
      <p:sp>
        <p:nvSpPr>
          <p:cNvPr id="105" name="文本框 104"/>
          <p:cNvSpPr txBox="1"/>
          <p:nvPr/>
        </p:nvSpPr>
        <p:spPr>
          <a:xfrm>
            <a:off x="4874260" y="294005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18</a:t>
            </a:r>
          </a:p>
        </p:txBody>
      </p:sp>
      <p:sp>
        <p:nvSpPr>
          <p:cNvPr id="106" name="文本框 105"/>
          <p:cNvSpPr txBox="1"/>
          <p:nvPr/>
        </p:nvSpPr>
        <p:spPr>
          <a:xfrm>
            <a:off x="6680835" y="2945130"/>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6</a:t>
            </a:r>
          </a:p>
        </p:txBody>
      </p:sp>
      <p:sp>
        <p:nvSpPr>
          <p:cNvPr id="108" name="文本框 107"/>
          <p:cNvSpPr txBox="1"/>
          <p:nvPr/>
        </p:nvSpPr>
        <p:spPr>
          <a:xfrm>
            <a:off x="6678930" y="1477010"/>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2</a:t>
            </a:r>
          </a:p>
        </p:txBody>
      </p:sp>
      <p:sp>
        <p:nvSpPr>
          <p:cNvPr id="109" name="文本框 108"/>
          <p:cNvSpPr txBox="1"/>
          <p:nvPr/>
        </p:nvSpPr>
        <p:spPr>
          <a:xfrm>
            <a:off x="6683375" y="294513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2</a:t>
            </a:r>
          </a:p>
        </p:txBody>
      </p:sp>
      <p:sp>
        <p:nvSpPr>
          <p:cNvPr id="110" name="文本框 109"/>
          <p:cNvSpPr txBox="1"/>
          <p:nvPr/>
        </p:nvSpPr>
        <p:spPr>
          <a:xfrm>
            <a:off x="6678295" y="147447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0</a:t>
            </a:r>
          </a:p>
        </p:txBody>
      </p:sp>
      <p:sp>
        <p:nvSpPr>
          <p:cNvPr id="123" name="文本框 122"/>
          <p:cNvSpPr txBox="1"/>
          <p:nvPr/>
        </p:nvSpPr>
        <p:spPr>
          <a:xfrm>
            <a:off x="1008380" y="1484630"/>
            <a:ext cx="535940" cy="368300"/>
          </a:xfrm>
          <a:prstGeom prst="rect">
            <a:avLst/>
          </a:prstGeom>
          <a:noFill/>
        </p:spPr>
        <p:txBody>
          <a:bodyPr wrap="square" rtlCol="0">
            <a:spAutoFit/>
          </a:bodyPr>
          <a:lstStyle/>
          <a:p>
            <a:r>
              <a:rPr lang="en-US" altLang="zh-CN">
                <a:solidFill>
                  <a:srgbClr val="FF0000"/>
                </a:solidFill>
              </a:rPr>
              <a:t>√</a:t>
            </a:r>
          </a:p>
        </p:txBody>
      </p:sp>
      <p:sp>
        <p:nvSpPr>
          <p:cNvPr id="124" name="文本框 123"/>
          <p:cNvSpPr txBox="1"/>
          <p:nvPr/>
        </p:nvSpPr>
        <p:spPr>
          <a:xfrm>
            <a:off x="6568440" y="1847850"/>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11</a:t>
            </a:r>
          </a:p>
        </p:txBody>
      </p:sp>
      <p:sp>
        <p:nvSpPr>
          <p:cNvPr id="127" name="文本框 126"/>
          <p:cNvSpPr txBox="1"/>
          <p:nvPr/>
        </p:nvSpPr>
        <p:spPr>
          <a:xfrm>
            <a:off x="6672580" y="184531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3</a:t>
            </a:r>
          </a:p>
        </p:txBody>
      </p:sp>
      <p:sp>
        <p:nvSpPr>
          <p:cNvPr id="195" name="文本框 194"/>
          <p:cNvSpPr txBox="1"/>
          <p:nvPr/>
        </p:nvSpPr>
        <p:spPr>
          <a:xfrm>
            <a:off x="6581140" y="2569210"/>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10</a:t>
            </a:r>
          </a:p>
        </p:txBody>
      </p:sp>
      <p:sp>
        <p:nvSpPr>
          <p:cNvPr id="196" name="文本框 195"/>
          <p:cNvSpPr txBox="1"/>
          <p:nvPr/>
        </p:nvSpPr>
        <p:spPr>
          <a:xfrm>
            <a:off x="6683375" y="256921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2</a:t>
            </a:r>
          </a:p>
        </p:txBody>
      </p:sp>
      <p:sp>
        <p:nvSpPr>
          <p:cNvPr id="197" name="文本框 196"/>
          <p:cNvSpPr txBox="1"/>
          <p:nvPr/>
        </p:nvSpPr>
        <p:spPr>
          <a:xfrm>
            <a:off x="6685280" y="2940050"/>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2</a:t>
            </a:r>
          </a:p>
        </p:txBody>
      </p:sp>
      <p:sp>
        <p:nvSpPr>
          <p:cNvPr id="198" name="文本框 197"/>
          <p:cNvSpPr txBox="1"/>
          <p:nvPr/>
        </p:nvSpPr>
        <p:spPr>
          <a:xfrm>
            <a:off x="6668135" y="294005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0</a:t>
            </a:r>
          </a:p>
        </p:txBody>
      </p:sp>
      <p:sp>
        <p:nvSpPr>
          <p:cNvPr id="199" name="文本框 198"/>
          <p:cNvSpPr txBox="1"/>
          <p:nvPr/>
        </p:nvSpPr>
        <p:spPr>
          <a:xfrm>
            <a:off x="1033780" y="2950210"/>
            <a:ext cx="535940" cy="368300"/>
          </a:xfrm>
          <a:prstGeom prst="rect">
            <a:avLst/>
          </a:prstGeom>
          <a:noFill/>
        </p:spPr>
        <p:txBody>
          <a:bodyPr wrap="square" rtlCol="0">
            <a:spAutoFit/>
          </a:bodyPr>
          <a:lstStyle/>
          <a:p>
            <a:r>
              <a:rPr lang="en-US" altLang="zh-CN">
                <a:solidFill>
                  <a:srgbClr val="FF0000"/>
                </a:solidFill>
              </a:rPr>
              <a:t>√</a:t>
            </a:r>
          </a:p>
        </p:txBody>
      </p:sp>
      <p:sp>
        <p:nvSpPr>
          <p:cNvPr id="202" name="文本框 201"/>
          <p:cNvSpPr txBox="1"/>
          <p:nvPr/>
        </p:nvSpPr>
        <p:spPr>
          <a:xfrm>
            <a:off x="6673850" y="1844040"/>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3</a:t>
            </a:r>
          </a:p>
        </p:txBody>
      </p:sp>
      <p:sp>
        <p:nvSpPr>
          <p:cNvPr id="204" name="文本框 203"/>
          <p:cNvSpPr txBox="1"/>
          <p:nvPr/>
        </p:nvSpPr>
        <p:spPr>
          <a:xfrm>
            <a:off x="6684645" y="185039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0</a:t>
            </a:r>
          </a:p>
        </p:txBody>
      </p:sp>
      <p:sp>
        <p:nvSpPr>
          <p:cNvPr id="205" name="文本框 204"/>
          <p:cNvSpPr txBox="1"/>
          <p:nvPr/>
        </p:nvSpPr>
        <p:spPr>
          <a:xfrm>
            <a:off x="1014095" y="1852930"/>
            <a:ext cx="535940" cy="368300"/>
          </a:xfrm>
          <a:prstGeom prst="rect">
            <a:avLst/>
          </a:prstGeom>
          <a:noFill/>
        </p:spPr>
        <p:txBody>
          <a:bodyPr wrap="square" rtlCol="0">
            <a:spAutoFit/>
          </a:bodyPr>
          <a:lstStyle/>
          <a:p>
            <a:r>
              <a:rPr lang="en-US" altLang="zh-CN">
                <a:solidFill>
                  <a:srgbClr val="FF0000"/>
                </a:solidFill>
              </a:rPr>
              <a:t>√</a:t>
            </a:r>
          </a:p>
        </p:txBody>
      </p:sp>
      <p:sp>
        <p:nvSpPr>
          <p:cNvPr id="257" name="文本框 256"/>
          <p:cNvSpPr txBox="1"/>
          <p:nvPr/>
        </p:nvSpPr>
        <p:spPr>
          <a:xfrm>
            <a:off x="6684645" y="2569210"/>
            <a:ext cx="516255" cy="368300"/>
          </a:xfrm>
          <a:prstGeom prst="rect">
            <a:avLst/>
          </a:prstGeom>
          <a:noFill/>
        </p:spPr>
        <p:txBody>
          <a:bodyPr wrap="square" rtlCol="0">
            <a:spAutoFit/>
          </a:bodyPr>
          <a:lstStyle/>
          <a:p>
            <a:r>
              <a:rPr kumimoji="1" lang="en-US" altLang="zh-CN" sz="1800" dirty="0">
                <a:ln>
                  <a:noFill/>
                </a:ln>
                <a:solidFill>
                  <a:srgbClr val="FF0000"/>
                </a:solidFill>
                <a:effectLst/>
                <a:latin typeface="Arial" panose="020B0604020202020204" pitchFamily="34" charset="0"/>
                <a:ea typeface="PMingLiU" charset="0"/>
                <a:cs typeface="PMingLiU" charset="0"/>
              </a:rPr>
              <a:t>2</a:t>
            </a:r>
          </a:p>
        </p:txBody>
      </p:sp>
      <p:sp>
        <p:nvSpPr>
          <p:cNvPr id="258" name="文本框 257"/>
          <p:cNvSpPr txBox="1"/>
          <p:nvPr/>
        </p:nvSpPr>
        <p:spPr>
          <a:xfrm>
            <a:off x="6677660" y="256921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0</a:t>
            </a:r>
          </a:p>
        </p:txBody>
      </p:sp>
      <p:sp>
        <p:nvSpPr>
          <p:cNvPr id="259" name="文本框 258"/>
          <p:cNvSpPr txBox="1"/>
          <p:nvPr/>
        </p:nvSpPr>
        <p:spPr>
          <a:xfrm>
            <a:off x="1033780" y="2604770"/>
            <a:ext cx="535940" cy="368300"/>
          </a:xfrm>
          <a:prstGeom prst="rect">
            <a:avLst/>
          </a:prstGeom>
          <a:noFill/>
        </p:spPr>
        <p:txBody>
          <a:bodyPr wrap="square" rtlCol="0">
            <a:spAutoFit/>
          </a:bodyPr>
          <a:lstStyle/>
          <a:p>
            <a:r>
              <a:rPr lang="en-US" altLang="zh-CN">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17"/>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19"/>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11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3">
                                            <p:txEl>
                                              <p:pRg st="0" end="0"/>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5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xit" presetSubtype="0" fill="hold" grpId="0" nodeType="withEffect">
                                  <p:stCondLst>
                                    <p:cond delay="0"/>
                                  </p:stCondLst>
                                  <p:childTnLst>
                                    <p:set>
                                      <p:cBhvr>
                                        <p:cTn id="52" dur="1" fill="hold">
                                          <p:stCondLst>
                                            <p:cond delay="0"/>
                                          </p:stCondLst>
                                        </p:cTn>
                                        <p:tgtEl>
                                          <p:spTgt spid="54">
                                            <p:txEl>
                                              <p:pRg st="0" end="0"/>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ntr" presetSubtype="0" fill="hold" grpId="1" nodeType="withEffect">
                                  <p:stCondLst>
                                    <p:cond delay="0"/>
                                  </p:stCondLst>
                                  <p:childTnLst>
                                    <p:set>
                                      <p:cBhvr>
                                        <p:cTn id="58" dur="1" fill="hold">
                                          <p:stCondLst>
                                            <p:cond delay="0"/>
                                          </p:stCondLst>
                                        </p:cTn>
                                        <p:tgtEl>
                                          <p:spTgt spid="1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xit"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par>
                                <p:cTn id="75" presetID="1" presetClass="exit" presetSubtype="0" fill="hold" grpId="0" nodeType="withEffect">
                                  <p:stCondLst>
                                    <p:cond delay="0"/>
                                  </p:stCondLst>
                                  <p:childTnLst>
                                    <p:set>
                                      <p:cBhvr>
                                        <p:cTn id="76" dur="1" fill="hold">
                                          <p:stCondLst>
                                            <p:cond delay="0"/>
                                          </p:stCondLst>
                                        </p:cTn>
                                        <p:tgtEl>
                                          <p:spTgt spid="63">
                                            <p:txEl>
                                              <p:pRg st="0" end="0"/>
                                            </p:txEl>
                                          </p:spTgt>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35"/>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118"/>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121"/>
                                        </p:tgtEl>
                                        <p:attrNameLst>
                                          <p:attrName>style.visibility</p:attrName>
                                        </p:attrNameLst>
                                      </p:cBhvr>
                                      <p:to>
                                        <p:strVal val="visible"/>
                                      </p:to>
                                    </p:set>
                                  </p:childTnLst>
                                </p:cTn>
                              </p:par>
                              <p:par>
                                <p:cTn id="91" presetID="1" presetClass="exit" presetSubtype="0" fill="hold" grpId="2" nodeType="withEffect">
                                  <p:stCondLst>
                                    <p:cond delay="0"/>
                                  </p:stCondLst>
                                  <p:childTnLst>
                                    <p:set>
                                      <p:cBhvr>
                                        <p:cTn id="92" dur="1" fill="hold">
                                          <p:stCondLst>
                                            <p:cond delay="0"/>
                                          </p:stCondLst>
                                        </p:cTn>
                                        <p:tgtEl>
                                          <p:spTgt spid="120"/>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childTnLst>
                                </p:cTn>
                              </p:par>
                              <p:par>
                                <p:cTn id="95" presetID="1" presetClass="exit" presetSubtype="0" fill="hold" grpId="1" nodeType="withEffect">
                                  <p:stCondLst>
                                    <p:cond delay="0"/>
                                  </p:stCondLst>
                                  <p:childTnLst>
                                    <p:set>
                                      <p:cBhvr>
                                        <p:cTn id="96" dur="1" fill="hold">
                                          <p:stCondLst>
                                            <p:cond delay="0"/>
                                          </p:stCondLst>
                                        </p:cTn>
                                        <p:tgtEl>
                                          <p:spTgt spid="65"/>
                                        </p:tgtEl>
                                        <p:attrNameLst>
                                          <p:attrName>style.visibility</p:attrName>
                                        </p:attrNameLst>
                                      </p:cBhvr>
                                      <p:to>
                                        <p:strVal val="hidden"/>
                                      </p:to>
                                    </p:set>
                                  </p:childTnLst>
                                </p:cTn>
                              </p:par>
                              <p:par>
                                <p:cTn id="97" presetID="1" presetClass="entr" presetSubtype="0" fill="hold" grpId="1" nodeType="withEffect">
                                  <p:stCondLst>
                                    <p:cond delay="0"/>
                                  </p:stCondLst>
                                  <p:childTnLst>
                                    <p:set>
                                      <p:cBhvr>
                                        <p:cTn id="98" dur="1" fill="hold">
                                          <p:stCondLst>
                                            <p:cond delay="0"/>
                                          </p:stCondLst>
                                        </p:cTn>
                                        <p:tgtEl>
                                          <p:spTgt spid="84"/>
                                        </p:tgtEl>
                                        <p:attrNameLst>
                                          <p:attrName>style.visibility</p:attrName>
                                        </p:attrNameLst>
                                      </p:cBhvr>
                                      <p:to>
                                        <p:strVal val="visible"/>
                                      </p:to>
                                    </p:set>
                                  </p:childTnLst>
                                </p:cTn>
                              </p:par>
                              <p:par>
                                <p:cTn id="99" presetID="1" presetClass="exit" presetSubtype="0" fill="hold" grpId="1" nodeType="withEffect">
                                  <p:stCondLst>
                                    <p:cond delay="0"/>
                                  </p:stCondLst>
                                  <p:childTnLst>
                                    <p:set>
                                      <p:cBhvr>
                                        <p:cTn id="100" dur="1" fill="hold">
                                          <p:stCondLst>
                                            <p:cond delay="0"/>
                                          </p:stCondLst>
                                        </p:cTn>
                                        <p:tgtEl>
                                          <p:spTgt spid="64"/>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7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48"/>
                                        </p:tgtEl>
                                        <p:attrNameLst>
                                          <p:attrName>style.visibility</p:attrName>
                                        </p:attrNameLst>
                                      </p:cBhvr>
                                      <p:to>
                                        <p:strVal val="hidden"/>
                                      </p:to>
                                    </p:set>
                                  </p:childTnLst>
                                </p:cTn>
                              </p:par>
                              <p:par>
                                <p:cTn id="111" presetID="1" presetClass="entr" presetSubtype="0" fill="hold" grpId="1" nodeType="with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119"/>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21"/>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81"/>
                                        </p:tgtEl>
                                        <p:attrNameLst>
                                          <p:attrName>style.visibility</p:attrName>
                                        </p:attrNameLst>
                                      </p:cBhvr>
                                      <p:to>
                                        <p:strVal val="visible"/>
                                      </p:to>
                                    </p:set>
                                  </p:childTnLst>
                                </p:cTn>
                              </p:par>
                              <p:par>
                                <p:cTn id="119" presetID="1" presetClass="exit" presetSubtype="0" fill="hold" grpId="2" nodeType="withEffect">
                                  <p:stCondLst>
                                    <p:cond delay="0"/>
                                  </p:stCondLst>
                                  <p:childTnLst>
                                    <p:set>
                                      <p:cBhvr>
                                        <p:cTn id="120" dur="1" fill="hold">
                                          <p:stCondLst>
                                            <p:cond delay="0"/>
                                          </p:stCondLst>
                                        </p:cTn>
                                        <p:tgtEl>
                                          <p:spTgt spid="84"/>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87"/>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86"/>
                                        </p:tgtEl>
                                        <p:attrNameLst>
                                          <p:attrName>style.visibility</p:attrName>
                                        </p:attrNameLst>
                                      </p:cBhvr>
                                      <p:to>
                                        <p:strVal val="visible"/>
                                      </p:to>
                                    </p:set>
                                  </p:childTnLst>
                                </p:cTn>
                              </p:par>
                              <p:par>
                                <p:cTn id="125" presetID="1" presetClass="exit" presetSubtype="0" fill="hold" grpId="1" nodeType="withEffect">
                                  <p:stCondLst>
                                    <p:cond delay="0"/>
                                  </p:stCondLst>
                                  <p:childTnLst>
                                    <p:set>
                                      <p:cBhvr>
                                        <p:cTn id="126" dur="1" fill="hold">
                                          <p:stCondLst>
                                            <p:cond delay="0"/>
                                          </p:stCondLst>
                                        </p:cTn>
                                        <p:tgtEl>
                                          <p:spTgt spid="62"/>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8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9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81"/>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
                                            <p:txEl>
                                              <p:pRg st="0" end="0"/>
                                            </p:txEl>
                                          </p:spTgt>
                                        </p:tgtEl>
                                        <p:attrNameLst>
                                          <p:attrName>style.visibility</p:attrName>
                                        </p:attrNameLst>
                                      </p:cBhvr>
                                      <p:to>
                                        <p:strVal val="visible"/>
                                      </p:to>
                                    </p:set>
                                  </p:childTnLst>
                                </p:cTn>
                              </p:par>
                              <p:par>
                                <p:cTn id="143" presetID="1" presetClass="exit" presetSubtype="0" fill="hold" grpId="0" nodeType="withEffect">
                                  <p:stCondLst>
                                    <p:cond delay="0"/>
                                  </p:stCondLst>
                                  <p:childTnLst>
                                    <p:set>
                                      <p:cBhvr>
                                        <p:cTn id="144" dur="1" fill="hold">
                                          <p:stCondLst>
                                            <p:cond delay="0"/>
                                          </p:stCondLst>
                                        </p:cTn>
                                        <p:tgtEl>
                                          <p:spTgt spid="3"/>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98"/>
                                        </p:tgtEl>
                                        <p:attrNameLst>
                                          <p:attrName>style.visibility</p:attrName>
                                        </p:attrNameLst>
                                      </p:cBhvr>
                                      <p:to>
                                        <p:strVal val="visible"/>
                                      </p:to>
                                    </p:set>
                                  </p:childTnLst>
                                </p:cTn>
                              </p:par>
                              <p:par>
                                <p:cTn id="147" presetID="1" presetClass="exit" presetSubtype="0" fill="hold" grpId="0" nodeType="withEffect">
                                  <p:stCondLst>
                                    <p:cond delay="0"/>
                                  </p:stCondLst>
                                  <p:childTnLst>
                                    <p:set>
                                      <p:cBhvr>
                                        <p:cTn id="148" dur="1" fill="hold">
                                          <p:stCondLst>
                                            <p:cond delay="0"/>
                                          </p:stCondLst>
                                        </p:cTn>
                                        <p:tgtEl>
                                          <p:spTgt spid="44"/>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9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9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92"/>
                                        </p:tgtEl>
                                        <p:attrNameLst>
                                          <p:attrName>style.visibility</p:attrName>
                                        </p:attrNameLst>
                                      </p:cBhvr>
                                      <p:to>
                                        <p:strVal val="visible"/>
                                      </p:to>
                                    </p:set>
                                  </p:childTnLst>
                                </p:cTn>
                              </p:par>
                              <p:par>
                                <p:cTn id="155" presetID="1" presetClass="exit" presetSubtype="0" fill="hold" grpId="0" nodeType="withEffect">
                                  <p:stCondLst>
                                    <p:cond delay="0"/>
                                  </p:stCondLst>
                                  <p:childTnLst>
                                    <p:set>
                                      <p:cBhvr>
                                        <p:cTn id="156" dur="1" fill="hold">
                                          <p:stCondLst>
                                            <p:cond delay="0"/>
                                          </p:stCondLst>
                                        </p:cTn>
                                        <p:tgtEl>
                                          <p:spTgt spid="45"/>
                                        </p:tgtEl>
                                        <p:attrNameLst>
                                          <p:attrName>style.visibility</p:attrName>
                                        </p:attrNameLst>
                                      </p:cBhvr>
                                      <p:to>
                                        <p:strVal val="hidden"/>
                                      </p:to>
                                    </p:set>
                                  </p:childTnLst>
                                </p:cTn>
                              </p:par>
                              <p:par>
                                <p:cTn id="157" presetID="1" presetClass="entr" presetSubtype="0" fill="hold" grpId="0" nodeType="withEffect">
                                  <p:stCondLst>
                                    <p:cond delay="0"/>
                                  </p:stCondLst>
                                  <p:childTnLst>
                                    <p:set>
                                      <p:cBhvr>
                                        <p:cTn id="158" dur="1" fill="hold">
                                          <p:stCondLst>
                                            <p:cond delay="0"/>
                                          </p:stCondLst>
                                        </p:cTn>
                                        <p:tgtEl>
                                          <p:spTgt spid="99"/>
                                        </p:tgtEl>
                                        <p:attrNameLst>
                                          <p:attrName>style.visibility</p:attrName>
                                        </p:attrNameLst>
                                      </p:cBhvr>
                                      <p:to>
                                        <p:strVal val="visible"/>
                                      </p:to>
                                    </p:set>
                                  </p:childTnLst>
                                </p:cTn>
                              </p:par>
                              <p:par>
                                <p:cTn id="159" presetID="1" presetClass="entr" presetSubtype="0" fill="hold" grpId="1" nodeType="withEffect">
                                  <p:stCondLst>
                                    <p:cond delay="0"/>
                                  </p:stCondLst>
                                  <p:childTnLst>
                                    <p:set>
                                      <p:cBhvr>
                                        <p:cTn id="160" dur="1" fill="hold">
                                          <p:stCondLst>
                                            <p:cond delay="0"/>
                                          </p:stCondLst>
                                        </p:cTn>
                                        <p:tgtEl>
                                          <p:spTgt spid="88"/>
                                        </p:tgtEl>
                                        <p:attrNameLst>
                                          <p:attrName>style.visibility</p:attrName>
                                        </p:attrNameLst>
                                      </p:cBhvr>
                                      <p:to>
                                        <p:strVal val="visible"/>
                                      </p:to>
                                    </p:set>
                                  </p:childTnLst>
                                </p:cTn>
                              </p:par>
                              <p:par>
                                <p:cTn id="161" presetID="1" presetClass="exit" presetSubtype="0" fill="hold" grpId="0" nodeType="withEffect">
                                  <p:stCondLst>
                                    <p:cond delay="0"/>
                                  </p:stCondLst>
                                  <p:childTnLst>
                                    <p:set>
                                      <p:cBhvr>
                                        <p:cTn id="162" dur="1" fill="hold">
                                          <p:stCondLst>
                                            <p:cond delay="0"/>
                                          </p:stCondLst>
                                        </p:cTn>
                                        <p:tgtEl>
                                          <p:spTgt spid="42"/>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85"/>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111"/>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1" nodeType="clickEffect">
                                  <p:stCondLst>
                                    <p:cond delay="0"/>
                                  </p:stCondLst>
                                  <p:childTnLst>
                                    <p:set>
                                      <p:cBhvr>
                                        <p:cTn id="172" dur="1" fill="hold">
                                          <p:stCondLst>
                                            <p:cond delay="0"/>
                                          </p:stCondLst>
                                        </p:cTn>
                                        <p:tgtEl>
                                          <p:spTgt spid="98"/>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5"/>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7"/>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15"/>
                                        </p:tgtEl>
                                        <p:attrNameLst>
                                          <p:attrName>style.visibility</p:attrName>
                                        </p:attrNameLst>
                                      </p:cBhvr>
                                      <p:to>
                                        <p:strVal val="visible"/>
                                      </p:to>
                                    </p:set>
                                  </p:childTnLst>
                                </p:cTn>
                              </p:par>
                              <p:par>
                                <p:cTn id="179" presetID="1" presetClass="exit" presetSubtype="0" fill="hold" grpId="1" nodeType="withEffect">
                                  <p:stCondLst>
                                    <p:cond delay="0"/>
                                  </p:stCondLst>
                                  <p:childTnLst>
                                    <p:set>
                                      <p:cBhvr>
                                        <p:cTn id="180" dur="1" fill="hold">
                                          <p:stCondLst>
                                            <p:cond delay="0"/>
                                          </p:stCondLst>
                                        </p:cTn>
                                        <p:tgtEl>
                                          <p:spTgt spid="99"/>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101"/>
                                        </p:tgtEl>
                                        <p:attrNameLst>
                                          <p:attrName>style.visibility</p:attrName>
                                        </p:attrNameLst>
                                      </p:cBhvr>
                                      <p:to>
                                        <p:strVal val="visible"/>
                                      </p:to>
                                    </p:set>
                                  </p:childTnLst>
                                </p:cTn>
                              </p:par>
                              <p:par>
                                <p:cTn id="183" presetID="1" presetClass="exit" presetSubtype="0" fill="hold" grpId="2" nodeType="withEffect">
                                  <p:stCondLst>
                                    <p:cond delay="0"/>
                                  </p:stCondLst>
                                  <p:childTnLst>
                                    <p:set>
                                      <p:cBhvr>
                                        <p:cTn id="184" dur="1" fill="hold">
                                          <p:stCondLst>
                                            <p:cond delay="0"/>
                                          </p:stCondLst>
                                        </p:cTn>
                                        <p:tgtEl>
                                          <p:spTgt spid="88"/>
                                        </p:tgtEl>
                                        <p:attrNameLst>
                                          <p:attrName>style.visibility</p:attrName>
                                        </p:attrNameLst>
                                      </p:cBhvr>
                                      <p:to>
                                        <p:strVal val="hidden"/>
                                      </p:to>
                                    </p:set>
                                  </p:childTnLst>
                                </p:cTn>
                              </p:par>
                              <p:par>
                                <p:cTn id="185" presetID="1" presetClass="entr" presetSubtype="0" fill="hold" grpId="2" nodeType="withEffect">
                                  <p:stCondLst>
                                    <p:cond delay="0"/>
                                  </p:stCondLst>
                                  <p:childTnLst>
                                    <p:set>
                                      <p:cBhvr>
                                        <p:cTn id="186" dur="1" fill="hold">
                                          <p:stCondLst>
                                            <p:cond delay="0"/>
                                          </p:stCondLst>
                                        </p:cTn>
                                        <p:tgtEl>
                                          <p:spTgt spid="100"/>
                                        </p:tgtEl>
                                        <p:attrNameLst>
                                          <p:attrName>style.visibility</p:attrName>
                                        </p:attrNameLst>
                                      </p:cBhvr>
                                      <p:to>
                                        <p:strVal val="visible"/>
                                      </p:to>
                                    </p:set>
                                  </p:childTnLst>
                                </p:cTn>
                              </p:par>
                              <p:par>
                                <p:cTn id="187" presetID="1" presetClass="exit" presetSubtype="0" fill="hold" grpId="0" nodeType="withEffect">
                                  <p:stCondLst>
                                    <p:cond delay="0"/>
                                  </p:stCondLst>
                                  <p:childTnLst>
                                    <p:set>
                                      <p:cBhvr>
                                        <p:cTn id="188" dur="1" fill="hold">
                                          <p:stCondLst>
                                            <p:cond delay="0"/>
                                          </p:stCondLst>
                                        </p:cTn>
                                        <p:tgtEl>
                                          <p:spTgt spid="6">
                                            <p:txEl>
                                              <p:pRg st="0" end="0"/>
                                            </p:txEl>
                                          </p:spTgt>
                                        </p:tgtEl>
                                        <p:attrNameLst>
                                          <p:attrName>style.visibility</p:attrName>
                                        </p:attrNameLst>
                                      </p:cBhvr>
                                      <p:to>
                                        <p:strVal val="hidden"/>
                                      </p:to>
                                    </p:set>
                                  </p:childTnLst>
                                </p:cTn>
                              </p:par>
                              <p:par>
                                <p:cTn id="189" presetID="1" presetClass="entr" presetSubtype="0" fill="hold" grpId="0" nodeType="withEffect">
                                  <p:stCondLst>
                                    <p:cond delay="0"/>
                                  </p:stCondLst>
                                  <p:childTnLst>
                                    <p:set>
                                      <p:cBhvr>
                                        <p:cTn id="190" dur="1" fill="hold">
                                          <p:stCondLst>
                                            <p:cond delay="0"/>
                                          </p:stCondLst>
                                        </p:cTn>
                                        <p:tgtEl>
                                          <p:spTgt spid="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40"/>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41"/>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42"/>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115"/>
                                        </p:tgtEl>
                                        <p:attrNameLst>
                                          <p:attrName>style.visibility</p:attrName>
                                        </p:attrNameLst>
                                      </p:cBhvr>
                                      <p:to>
                                        <p:strVal val="hidden"/>
                                      </p:to>
                                    </p:set>
                                  </p:childTnLst>
                                </p:cTn>
                              </p:par>
                              <p:par>
                                <p:cTn id="203" presetID="1" presetClass="entr" presetSubtype="0" fill="hold" grpId="0" nodeType="withEffect">
                                  <p:stCondLst>
                                    <p:cond delay="0"/>
                                  </p:stCondLst>
                                  <p:childTnLst>
                                    <p:set>
                                      <p:cBhvr>
                                        <p:cTn id="204" dur="1" fill="hold">
                                          <p:stCondLst>
                                            <p:cond delay="0"/>
                                          </p:stCondLst>
                                        </p:cTn>
                                        <p:tgtEl>
                                          <p:spTgt spid="143"/>
                                        </p:tgtEl>
                                        <p:attrNameLst>
                                          <p:attrName>style.visibility</p:attrName>
                                        </p:attrNameLst>
                                      </p:cBhvr>
                                      <p:to>
                                        <p:strVal val="visible"/>
                                      </p:to>
                                    </p:set>
                                  </p:childTnLst>
                                </p:cTn>
                              </p:par>
                              <p:par>
                                <p:cTn id="205" presetID="1" presetClass="exit" presetSubtype="0" fill="hold" grpId="3" nodeType="withEffect">
                                  <p:stCondLst>
                                    <p:cond delay="0"/>
                                  </p:stCondLst>
                                  <p:childTnLst>
                                    <p:set>
                                      <p:cBhvr>
                                        <p:cTn id="206" dur="1" fill="hold">
                                          <p:stCondLst>
                                            <p:cond delay="0"/>
                                          </p:stCondLst>
                                        </p:cTn>
                                        <p:tgtEl>
                                          <p:spTgt spid="100"/>
                                        </p:tgtEl>
                                        <p:attrNameLst>
                                          <p:attrName>style.visibility</p:attrName>
                                        </p:attrNameLst>
                                      </p:cBhvr>
                                      <p:to>
                                        <p:strVal val="hidden"/>
                                      </p:to>
                                    </p:set>
                                  </p:childTnLst>
                                </p:cTn>
                              </p:par>
                              <p:par>
                                <p:cTn id="207" presetID="1" presetClass="entr" presetSubtype="0" fill="hold" grpId="0" nodeType="withEffect">
                                  <p:stCondLst>
                                    <p:cond delay="0"/>
                                  </p:stCondLst>
                                  <p:childTnLst>
                                    <p:set>
                                      <p:cBhvr>
                                        <p:cTn id="208" dur="1" fill="hold">
                                          <p:stCondLst>
                                            <p:cond delay="0"/>
                                          </p:stCondLst>
                                        </p:cTn>
                                        <p:tgtEl>
                                          <p:spTgt spid="104"/>
                                        </p:tgtEl>
                                        <p:attrNameLst>
                                          <p:attrName>style.visibility</p:attrName>
                                        </p:attrNameLst>
                                      </p:cBhvr>
                                      <p:to>
                                        <p:strVal val="visible"/>
                                      </p:to>
                                    </p:set>
                                  </p:childTnLst>
                                </p:cTn>
                              </p:par>
                              <p:par>
                                <p:cTn id="209" presetID="1" presetClass="exit" presetSubtype="0" fill="hold" grpId="0" nodeType="withEffect">
                                  <p:stCondLst>
                                    <p:cond delay="0"/>
                                  </p:stCondLst>
                                  <p:childTnLst>
                                    <p:set>
                                      <p:cBhvr>
                                        <p:cTn id="210" dur="1" fill="hold">
                                          <p:stCondLst>
                                            <p:cond delay="0"/>
                                          </p:stCondLst>
                                        </p:cTn>
                                        <p:tgtEl>
                                          <p:spTgt spid="47"/>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106"/>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0"/>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03"/>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05"/>
                                        </p:tgtEl>
                                        <p:attrNameLst>
                                          <p:attrName>style.visibility</p:attrName>
                                        </p:attrNameLst>
                                      </p:cBhvr>
                                      <p:to>
                                        <p:strVal val="visible"/>
                                      </p:to>
                                    </p:set>
                                  </p:childTnLst>
                                </p:cTn>
                              </p:par>
                              <p:par>
                                <p:cTn id="219" presetID="1" presetClass="exit" presetSubtype="0" fill="hold" grpId="0" nodeType="withEffect">
                                  <p:stCondLst>
                                    <p:cond delay="0"/>
                                  </p:stCondLst>
                                  <p:childTnLst>
                                    <p:set>
                                      <p:cBhvr>
                                        <p:cTn id="220" dur="1" fill="hold">
                                          <p:stCondLst>
                                            <p:cond delay="0"/>
                                          </p:stCondLst>
                                        </p:cTn>
                                        <p:tgtEl>
                                          <p:spTgt spid="46"/>
                                        </p:tgtEl>
                                        <p:attrNameLst>
                                          <p:attrName>style.visibility</p:attrName>
                                        </p:attrNameLst>
                                      </p:cBhvr>
                                      <p:to>
                                        <p:strVal val="hidden"/>
                                      </p:to>
                                    </p:set>
                                  </p:childTnLst>
                                </p:cTn>
                              </p:par>
                              <p:par>
                                <p:cTn id="221" presetID="1" presetClass="entr" presetSubtype="0" fill="hold" grpId="1" nodeType="withEffect">
                                  <p:stCondLst>
                                    <p:cond delay="0"/>
                                  </p:stCondLst>
                                  <p:childTnLst>
                                    <p:set>
                                      <p:cBhvr>
                                        <p:cTn id="222" dur="1" fill="hold">
                                          <p:stCondLst>
                                            <p:cond delay="0"/>
                                          </p:stCondLst>
                                        </p:cTn>
                                        <p:tgtEl>
                                          <p:spTgt spid="102"/>
                                        </p:tgtEl>
                                        <p:attrNameLst>
                                          <p:attrName>style.visibility</p:attrName>
                                        </p:attrNameLst>
                                      </p:cBhvr>
                                      <p:to>
                                        <p:strVal val="visible"/>
                                      </p:to>
                                    </p:set>
                                  </p:childTnLst>
                                </p:cTn>
                              </p:par>
                              <p:par>
                                <p:cTn id="223" presetID="1" presetClass="exit" presetSubtype="0" fill="hold" grpId="0" nodeType="withEffect">
                                  <p:stCondLst>
                                    <p:cond delay="0"/>
                                  </p:stCondLst>
                                  <p:childTnLst>
                                    <p:set>
                                      <p:cBhvr>
                                        <p:cTn id="224" dur="1" fill="hold">
                                          <p:stCondLst>
                                            <p:cond delay="0"/>
                                          </p:stCondLst>
                                        </p:cTn>
                                        <p:tgtEl>
                                          <p:spTgt spid="43"/>
                                        </p:tgtEl>
                                        <p:attrNameLst>
                                          <p:attrName>style.visibility</p:attrName>
                                        </p:attrNameLst>
                                      </p:cBhvr>
                                      <p:to>
                                        <p:strVal val="hidden"/>
                                      </p:to>
                                    </p:set>
                                  </p:childTnLst>
                                </p:cTn>
                              </p:par>
                              <p:par>
                                <p:cTn id="225" presetID="1" presetClass="exit" presetSubtype="0" fill="hold" grpId="1" nodeType="withEffect">
                                  <p:stCondLst>
                                    <p:cond delay="0"/>
                                  </p:stCondLst>
                                  <p:childTnLst>
                                    <p:set>
                                      <p:cBhvr>
                                        <p:cTn id="226" dur="1" fill="hold">
                                          <p:stCondLst>
                                            <p:cond delay="0"/>
                                          </p:stCondLst>
                                        </p:cTn>
                                        <p:tgtEl>
                                          <p:spTgt spid="8"/>
                                        </p:tgtEl>
                                        <p:attrNameLst>
                                          <p:attrName>style.visibility</p:attrName>
                                        </p:attrNameLst>
                                      </p:cBhvr>
                                      <p:to>
                                        <p:strVal val="hidden"/>
                                      </p:to>
                                    </p:set>
                                  </p:childTnLst>
                                </p:cTn>
                              </p:par>
                              <p:par>
                                <p:cTn id="227" presetID="1" presetClass="entr" presetSubtype="0" fill="hold" grpId="0" nodeType="withEffect">
                                  <p:stCondLst>
                                    <p:cond delay="0"/>
                                  </p:stCondLst>
                                  <p:childTnLst>
                                    <p:set>
                                      <p:cBhvr>
                                        <p:cTn id="228" dur="1" fill="hold">
                                          <p:stCondLst>
                                            <p:cond delay="0"/>
                                          </p:stCondLst>
                                        </p:cTn>
                                        <p:tgtEl>
                                          <p:spTgt spid="9"/>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156"/>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xit" presetSubtype="0" fill="hold" grpId="1" nodeType="clickEffect">
                                  <p:stCondLst>
                                    <p:cond delay="0"/>
                                  </p:stCondLst>
                                  <p:childTnLst>
                                    <p:set>
                                      <p:cBhvr>
                                        <p:cTn id="236" dur="1" fill="hold">
                                          <p:stCondLst>
                                            <p:cond delay="0"/>
                                          </p:stCondLst>
                                        </p:cTn>
                                        <p:tgtEl>
                                          <p:spTgt spid="143"/>
                                        </p:tgtEl>
                                        <p:attrNameLst>
                                          <p:attrName>style.visibility</p:attrName>
                                        </p:attrNameLst>
                                      </p:cBhvr>
                                      <p:to>
                                        <p:strVal val="hidden"/>
                                      </p:to>
                                    </p:set>
                                  </p:childTnLst>
                                </p:cTn>
                              </p:par>
                              <p:par>
                                <p:cTn id="237" presetID="1" presetClass="entr" presetSubtype="0" fill="hold" grpId="0" nodeType="withEffect">
                                  <p:stCondLst>
                                    <p:cond delay="0"/>
                                  </p:stCondLst>
                                  <p:childTnLst>
                                    <p:set>
                                      <p:cBhvr>
                                        <p:cTn id="238" dur="1" fill="hold">
                                          <p:stCondLst>
                                            <p:cond delay="0"/>
                                          </p:stCondLst>
                                        </p:cTn>
                                        <p:tgtEl>
                                          <p:spTgt spid="160"/>
                                        </p:tgtEl>
                                        <p:attrNameLst>
                                          <p:attrName>style.visibility</p:attrName>
                                        </p:attrNameLst>
                                      </p:cBhvr>
                                      <p:to>
                                        <p:strVal val="visible"/>
                                      </p:to>
                                    </p:set>
                                  </p:childTnLst>
                                </p:cTn>
                              </p:par>
                              <p:par>
                                <p:cTn id="239" presetID="1" presetClass="exit" presetSubtype="0" fill="hold" grpId="1" nodeType="withEffect">
                                  <p:stCondLst>
                                    <p:cond delay="0"/>
                                  </p:stCondLst>
                                  <p:childTnLst>
                                    <p:set>
                                      <p:cBhvr>
                                        <p:cTn id="240" dur="1" fill="hold">
                                          <p:stCondLst>
                                            <p:cond delay="0"/>
                                          </p:stCondLst>
                                        </p:cTn>
                                        <p:tgtEl>
                                          <p:spTgt spid="9"/>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106"/>
                                        </p:tgtEl>
                                        <p:attrNameLst>
                                          <p:attrName>style.visibility</p:attrName>
                                        </p:attrNameLst>
                                      </p:cBhvr>
                                      <p:to>
                                        <p:strVal val="hidden"/>
                                      </p:to>
                                    </p:set>
                                  </p:childTnLst>
                                </p:cTn>
                              </p:par>
                              <p:par>
                                <p:cTn id="243" presetID="1" presetClass="entr" presetSubtype="0" fill="hold" grpId="1" nodeType="withEffect">
                                  <p:stCondLst>
                                    <p:cond delay="0"/>
                                  </p:stCondLst>
                                  <p:childTnLst>
                                    <p:set>
                                      <p:cBhvr>
                                        <p:cTn id="244" dur="1" fill="hold">
                                          <p:stCondLst>
                                            <p:cond delay="0"/>
                                          </p:stCondLst>
                                        </p:cTn>
                                        <p:tgtEl>
                                          <p:spTgt spid="108"/>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09"/>
                                        </p:tgtEl>
                                        <p:attrNameLst>
                                          <p:attrName>style.visibility</p:attrName>
                                        </p:attrNameLst>
                                      </p:cBhvr>
                                      <p:to>
                                        <p:strVal val="visible"/>
                                      </p:to>
                                    </p:set>
                                  </p:childTnLst>
                                </p:cTn>
                              </p:par>
                              <p:par>
                                <p:cTn id="247" presetID="1" presetClass="exit" presetSubtype="0" fill="hold" grpId="2" nodeType="withEffect">
                                  <p:stCondLst>
                                    <p:cond delay="0"/>
                                  </p:stCondLst>
                                  <p:childTnLst>
                                    <p:set>
                                      <p:cBhvr>
                                        <p:cTn id="248" dur="1" fill="hold">
                                          <p:stCondLst>
                                            <p:cond delay="0"/>
                                          </p:stCondLst>
                                        </p:cTn>
                                        <p:tgtEl>
                                          <p:spTgt spid="102"/>
                                        </p:tgtEl>
                                        <p:attrNameLst>
                                          <p:attrName>style.visibility</p:attrName>
                                        </p:attrNameLst>
                                      </p:cBhvr>
                                      <p:to>
                                        <p:strVal val="hidden"/>
                                      </p:to>
                                    </p:set>
                                  </p:childTnLst>
                                </p:cTn>
                              </p:par>
                              <p:par>
                                <p:cTn id="249" presetID="1" presetClass="exit" presetSubtype="0" fill="hold" grpId="1" nodeType="withEffect">
                                  <p:stCondLst>
                                    <p:cond delay="0"/>
                                  </p:stCondLst>
                                  <p:childTnLst>
                                    <p:set>
                                      <p:cBhvr>
                                        <p:cTn id="250" dur="1" fill="hold">
                                          <p:stCondLst>
                                            <p:cond delay="0"/>
                                          </p:stCondLst>
                                        </p:cTn>
                                        <p:tgtEl>
                                          <p:spTgt spid="10"/>
                                        </p:tgtEl>
                                        <p:attrNameLst>
                                          <p:attrName>style.visibility</p:attrName>
                                        </p:attrNameLst>
                                      </p:cBhvr>
                                      <p:to>
                                        <p:strVal val="hidden"/>
                                      </p:to>
                                    </p:set>
                                  </p:childTnLst>
                                </p:cTn>
                              </p:par>
                              <p:par>
                                <p:cTn id="251" presetID="1" presetClass="entr" presetSubtype="0" fill="hold" grpId="0" nodeType="withEffect">
                                  <p:stCondLst>
                                    <p:cond delay="0"/>
                                  </p:stCondLst>
                                  <p:childTnLst>
                                    <p:set>
                                      <p:cBhvr>
                                        <p:cTn id="252" dur="1" fill="hold">
                                          <p:stCondLst>
                                            <p:cond delay="0"/>
                                          </p:stCondLst>
                                        </p:cTn>
                                        <p:tgtEl>
                                          <p:spTgt spid="11"/>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2"/>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173"/>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74"/>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75"/>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160"/>
                                        </p:tgtEl>
                                        <p:attrNameLst>
                                          <p:attrName>style.visibility</p:attrName>
                                        </p:attrNameLst>
                                      </p:cBhvr>
                                      <p:to>
                                        <p:strVal val="hidden"/>
                                      </p:to>
                                    </p:set>
                                  </p:childTnLst>
                                </p:cTn>
                              </p:par>
                              <p:par>
                                <p:cTn id="267" presetID="1" presetClass="exit" presetSubtype="0" fill="hold" grpId="1" nodeType="withEffect">
                                  <p:stCondLst>
                                    <p:cond delay="0"/>
                                  </p:stCondLst>
                                  <p:childTnLst>
                                    <p:set>
                                      <p:cBhvr>
                                        <p:cTn id="268" dur="1" fill="hold">
                                          <p:stCondLst>
                                            <p:cond delay="0"/>
                                          </p:stCondLst>
                                        </p:cTn>
                                        <p:tgtEl>
                                          <p:spTgt spid="11"/>
                                        </p:tgtEl>
                                        <p:attrNameLst>
                                          <p:attrName>style.visibility</p:attrName>
                                        </p:attrNameLst>
                                      </p:cBhvr>
                                      <p:to>
                                        <p:strVal val="hidden"/>
                                      </p:to>
                                    </p:set>
                                  </p:childTnLst>
                                </p:cTn>
                              </p:par>
                              <p:par>
                                <p:cTn id="269" presetID="1" presetClass="entr" presetSubtype="0" fill="hold" grpId="0" nodeType="withEffect">
                                  <p:stCondLst>
                                    <p:cond delay="0"/>
                                  </p:stCondLst>
                                  <p:childTnLst>
                                    <p:set>
                                      <p:cBhvr>
                                        <p:cTn id="270" dur="1" fill="hold">
                                          <p:stCondLst>
                                            <p:cond delay="0"/>
                                          </p:stCondLst>
                                        </p:cTn>
                                        <p:tgtEl>
                                          <p:spTgt spid="17"/>
                                        </p:tgtEl>
                                        <p:attrNameLst>
                                          <p:attrName>style.visibility</p:attrName>
                                        </p:attrNameLst>
                                      </p:cBhvr>
                                      <p:to>
                                        <p:strVal val="visible"/>
                                      </p:to>
                                    </p:set>
                                  </p:childTnLst>
                                </p:cTn>
                              </p:par>
                              <p:par>
                                <p:cTn id="271" presetID="1" presetClass="exit" presetSubtype="0" fill="hold" grpId="1" nodeType="withEffect">
                                  <p:stCondLst>
                                    <p:cond delay="0"/>
                                  </p:stCondLst>
                                  <p:childTnLst>
                                    <p:set>
                                      <p:cBhvr>
                                        <p:cTn id="272" dur="1" fill="hold">
                                          <p:stCondLst>
                                            <p:cond delay="0"/>
                                          </p:stCondLst>
                                        </p:cTn>
                                        <p:tgtEl>
                                          <p:spTgt spid="122"/>
                                        </p:tgtEl>
                                        <p:attrNameLst>
                                          <p:attrName>style.visibility</p:attrName>
                                        </p:attrNameLst>
                                      </p:cBhvr>
                                      <p:to>
                                        <p:strVal val="hidden"/>
                                      </p:to>
                                    </p:set>
                                  </p:childTnLst>
                                </p:cTn>
                              </p:par>
                              <p:par>
                                <p:cTn id="273" presetID="1" presetClass="exit" presetSubtype="0" fill="hold" grpId="1" nodeType="withEffect">
                                  <p:stCondLst>
                                    <p:cond delay="0"/>
                                  </p:stCondLst>
                                  <p:childTnLst>
                                    <p:set>
                                      <p:cBhvr>
                                        <p:cTn id="274" dur="1" fill="hold">
                                          <p:stCondLst>
                                            <p:cond delay="0"/>
                                          </p:stCondLst>
                                        </p:cTn>
                                        <p:tgtEl>
                                          <p:spTgt spid="12"/>
                                        </p:tgtEl>
                                        <p:attrNameLst>
                                          <p:attrName>style.visibility</p:attrName>
                                        </p:attrNameLst>
                                      </p:cBhvr>
                                      <p:to>
                                        <p:strVal val="hidden"/>
                                      </p:to>
                                    </p:set>
                                  </p:childTnLst>
                                </p:cTn>
                              </p:par>
                              <p:par>
                                <p:cTn id="275" presetID="1" presetClass="entr" presetSubtype="0" fill="hold" grpId="0" nodeType="withEffect">
                                  <p:stCondLst>
                                    <p:cond delay="0"/>
                                  </p:stCondLst>
                                  <p:childTnLst>
                                    <p:set>
                                      <p:cBhvr>
                                        <p:cTn id="276" dur="1" fill="hold">
                                          <p:stCondLst>
                                            <p:cond delay="0"/>
                                          </p:stCondLst>
                                        </p:cTn>
                                        <p:tgtEl>
                                          <p:spTgt spid="17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23"/>
                                        </p:tgtEl>
                                        <p:attrNameLst>
                                          <p:attrName>style.visibility</p:attrName>
                                        </p:attrNameLst>
                                      </p:cBhvr>
                                      <p:to>
                                        <p:strVal val="visible"/>
                                      </p:to>
                                    </p:set>
                                  </p:childTnLst>
                                </p:cTn>
                              </p:par>
                              <p:par>
                                <p:cTn id="279" presetID="1" presetClass="exit" presetSubtype="0" fill="hold" grpId="2" nodeType="withEffect">
                                  <p:stCondLst>
                                    <p:cond delay="0"/>
                                  </p:stCondLst>
                                  <p:childTnLst>
                                    <p:set>
                                      <p:cBhvr>
                                        <p:cTn id="280" dur="1" fill="hold">
                                          <p:stCondLst>
                                            <p:cond delay="0"/>
                                          </p:stCondLst>
                                        </p:cTn>
                                        <p:tgtEl>
                                          <p:spTgt spid="108"/>
                                        </p:tgtEl>
                                        <p:attrNameLst>
                                          <p:attrName>style.visibility</p:attrName>
                                        </p:attrNameLst>
                                      </p:cBhvr>
                                      <p:to>
                                        <p:strVal val="hidden"/>
                                      </p:to>
                                    </p:set>
                                  </p:childTnLst>
                                </p:cTn>
                              </p:par>
                              <p:par>
                                <p:cTn id="281" presetID="1" presetClass="entr" presetSubtype="0" fill="hold" grpId="0" nodeType="withEffect">
                                  <p:stCondLst>
                                    <p:cond delay="0"/>
                                  </p:stCondLst>
                                  <p:childTnLst>
                                    <p:set>
                                      <p:cBhvr>
                                        <p:cTn id="282" dur="1" fill="hold">
                                          <p:stCondLst>
                                            <p:cond delay="0"/>
                                          </p:stCondLst>
                                        </p:cTn>
                                        <p:tgtEl>
                                          <p:spTgt spid="124"/>
                                        </p:tgtEl>
                                        <p:attrNameLst>
                                          <p:attrName>style.visibility</p:attrName>
                                        </p:attrNameLst>
                                      </p:cBhvr>
                                      <p:to>
                                        <p:strVal val="visible"/>
                                      </p:to>
                                    </p:set>
                                  </p:childTnLst>
                                </p:cTn>
                              </p:par>
                              <p:par>
                                <p:cTn id="283" presetID="1" presetClass="entr" presetSubtype="0" fill="hold" grpId="1" nodeType="withEffect">
                                  <p:stCondLst>
                                    <p:cond delay="0"/>
                                  </p:stCondLst>
                                  <p:childTnLst>
                                    <p:set>
                                      <p:cBhvr>
                                        <p:cTn id="284" dur="1" fill="hold">
                                          <p:stCondLst>
                                            <p:cond delay="0"/>
                                          </p:stCondLst>
                                        </p:cTn>
                                        <p:tgtEl>
                                          <p:spTgt spid="110"/>
                                        </p:tgtEl>
                                        <p:attrNameLst>
                                          <p:attrName>style.visibility</p:attrName>
                                        </p:attrNameLst>
                                      </p:cBhvr>
                                      <p:to>
                                        <p:strVal val="visible"/>
                                      </p:to>
                                    </p:set>
                                  </p:childTnLst>
                                </p:cTn>
                              </p:par>
                              <p:par>
                                <p:cTn id="285" presetID="1" presetClass="exit" presetSubtype="0" fill="hold" grpId="1" nodeType="withEffect">
                                  <p:stCondLst>
                                    <p:cond delay="0"/>
                                  </p:stCondLst>
                                  <p:childTnLst>
                                    <p:set>
                                      <p:cBhvr>
                                        <p:cTn id="286" dur="1" fill="hold">
                                          <p:stCondLst>
                                            <p:cond delay="0"/>
                                          </p:stCondLst>
                                        </p:cTn>
                                        <p:tgtEl>
                                          <p:spTgt spid="83"/>
                                        </p:tgtEl>
                                        <p:attrNameLst>
                                          <p:attrName>style.visibility</p:attrName>
                                        </p:attrNameLst>
                                      </p:cBhvr>
                                      <p:to>
                                        <p:strVal val="hidden"/>
                                      </p:to>
                                    </p:set>
                                  </p:childTnLst>
                                </p:cTn>
                              </p:par>
                              <p:par>
                                <p:cTn id="287" presetID="1" presetClass="exit" presetSubtype="0" fill="hold" grpId="1" nodeType="withEffect">
                                  <p:stCondLst>
                                    <p:cond delay="0"/>
                                  </p:stCondLst>
                                  <p:childTnLst>
                                    <p:set>
                                      <p:cBhvr>
                                        <p:cTn id="288" dur="1" fill="hold">
                                          <p:stCondLst>
                                            <p:cond delay="0"/>
                                          </p:stCondLst>
                                        </p:cTn>
                                        <p:tgtEl>
                                          <p:spTgt spid="7"/>
                                        </p:tgtEl>
                                        <p:attrNameLst>
                                          <p:attrName>style.visibility</p:attrName>
                                        </p:attrNameLst>
                                      </p:cBhvr>
                                      <p:to>
                                        <p:strVal val="hidden"/>
                                      </p:to>
                                    </p:set>
                                  </p:childTnLst>
                                </p:cTn>
                              </p:par>
                              <p:par>
                                <p:cTn id="289" presetID="1" presetClass="entr" presetSubtype="0" fill="hold" grpId="1" nodeType="withEffect">
                                  <p:stCondLst>
                                    <p:cond delay="0"/>
                                  </p:stCondLst>
                                  <p:childTnLst>
                                    <p:set>
                                      <p:cBhvr>
                                        <p:cTn id="290" dur="1" fill="hold">
                                          <p:stCondLst>
                                            <p:cond delay="0"/>
                                          </p:stCondLst>
                                        </p:cTn>
                                        <p:tgtEl>
                                          <p:spTgt spid="14"/>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5"/>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nodeType="clickEffect">
                                  <p:stCondLst>
                                    <p:cond delay="0"/>
                                  </p:stCondLst>
                                  <p:childTnLst>
                                    <p:set>
                                      <p:cBhvr>
                                        <p:cTn id="296" dur="1" fill="hold">
                                          <p:stCondLst>
                                            <p:cond delay="0"/>
                                          </p:stCondLst>
                                        </p:cTn>
                                        <p:tgtEl>
                                          <p:spTgt spid="189"/>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176"/>
                                        </p:tgtEl>
                                        <p:attrNameLst>
                                          <p:attrName>style.visibility</p:attrName>
                                        </p:attrNameLst>
                                      </p:cBhvr>
                                      <p:to>
                                        <p:strVal val="hidden"/>
                                      </p:to>
                                    </p:set>
                                  </p:childTnLst>
                                </p:cTn>
                              </p:par>
                              <p:par>
                                <p:cTn id="301" presetID="1" presetClass="exit" presetSubtype="0" fill="hold" grpId="2" nodeType="withEffect">
                                  <p:stCondLst>
                                    <p:cond delay="0"/>
                                  </p:stCondLst>
                                  <p:childTnLst>
                                    <p:set>
                                      <p:cBhvr>
                                        <p:cTn id="302" dur="1" fill="hold">
                                          <p:stCondLst>
                                            <p:cond delay="0"/>
                                          </p:stCondLst>
                                        </p:cTn>
                                        <p:tgtEl>
                                          <p:spTgt spid="14"/>
                                        </p:tgtEl>
                                        <p:attrNameLst>
                                          <p:attrName>style.visibility</p:attrName>
                                        </p:attrNameLst>
                                      </p:cBhvr>
                                      <p:to>
                                        <p:strVal val="hidden"/>
                                      </p:to>
                                    </p:set>
                                  </p:childTnLst>
                                </p:cTn>
                              </p:par>
                              <p:par>
                                <p:cTn id="303" presetID="1" presetClass="entr" presetSubtype="0" fill="hold" nodeType="withEffect">
                                  <p:stCondLst>
                                    <p:cond delay="0"/>
                                  </p:stCondLst>
                                  <p:childTnLst>
                                    <p:set>
                                      <p:cBhvr>
                                        <p:cTn id="304" dur="1" fill="hold">
                                          <p:stCondLst>
                                            <p:cond delay="0"/>
                                          </p:stCondLst>
                                        </p:cTn>
                                        <p:tgtEl>
                                          <p:spTgt spid="19">
                                            <p:txEl>
                                              <p:pRg st="0" end="0"/>
                                            </p:txEl>
                                          </p:spTgt>
                                        </p:tgtEl>
                                        <p:attrNameLst>
                                          <p:attrName>style.visibility</p:attrName>
                                        </p:attrNameLst>
                                      </p:cBhvr>
                                      <p:to>
                                        <p:strVal val="visible"/>
                                      </p:to>
                                    </p:set>
                                  </p:childTnLst>
                                </p:cTn>
                              </p:par>
                              <p:par>
                                <p:cTn id="305" presetID="1" presetClass="exit" presetSubtype="0" fill="hold" grpId="1" nodeType="withEffect">
                                  <p:stCondLst>
                                    <p:cond delay="0"/>
                                  </p:stCondLst>
                                  <p:childTnLst>
                                    <p:set>
                                      <p:cBhvr>
                                        <p:cTn id="306" dur="1" fill="hold">
                                          <p:stCondLst>
                                            <p:cond delay="0"/>
                                          </p:stCondLst>
                                        </p:cTn>
                                        <p:tgtEl>
                                          <p:spTgt spid="17"/>
                                        </p:tgtEl>
                                        <p:attrNameLst>
                                          <p:attrName>style.visibility</p:attrName>
                                        </p:attrNameLst>
                                      </p:cBhvr>
                                      <p:to>
                                        <p:strVal val="hidden"/>
                                      </p:to>
                                    </p:set>
                                  </p:childTnLst>
                                </p:cTn>
                              </p:par>
                              <p:par>
                                <p:cTn id="307" presetID="1" presetClass="exit" presetSubtype="0" fill="hold" grpId="1" nodeType="withEffect">
                                  <p:stCondLst>
                                    <p:cond delay="0"/>
                                  </p:stCondLst>
                                  <p:childTnLst>
                                    <p:set>
                                      <p:cBhvr>
                                        <p:cTn id="308" dur="1" fill="hold">
                                          <p:stCondLst>
                                            <p:cond delay="0"/>
                                          </p:stCondLst>
                                        </p:cTn>
                                        <p:tgtEl>
                                          <p:spTgt spid="15"/>
                                        </p:tgtEl>
                                        <p:attrNameLst>
                                          <p:attrName>style.visibility</p:attrName>
                                        </p:attrNameLst>
                                      </p:cBhvr>
                                      <p:to>
                                        <p:strVal val="hidden"/>
                                      </p:to>
                                    </p:set>
                                  </p:childTnLst>
                                </p:cTn>
                              </p:par>
                              <p:par>
                                <p:cTn id="309" presetID="1" presetClass="entr" presetSubtype="0" fill="hold" grpId="0" nodeType="withEffect">
                                  <p:stCondLst>
                                    <p:cond delay="0"/>
                                  </p:stCondLst>
                                  <p:childTnLst>
                                    <p:set>
                                      <p:cBhvr>
                                        <p:cTn id="310" dur="1" fill="hold">
                                          <p:stCondLst>
                                            <p:cond delay="0"/>
                                          </p:stCondLst>
                                        </p:cTn>
                                        <p:tgtEl>
                                          <p:spTgt spid="18"/>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193"/>
                                        </p:tgtEl>
                                        <p:attrNameLst>
                                          <p:attrName>style.visibility</p:attrName>
                                        </p:attrNameLst>
                                      </p:cBhvr>
                                      <p:to>
                                        <p:strVal val="visible"/>
                                      </p:to>
                                    </p:set>
                                  </p:childTnLst>
                                </p:cTn>
                              </p:par>
                              <p:par>
                                <p:cTn id="313" presetID="1" presetClass="entr" presetSubtype="0" fill="hold" grpId="1" nodeType="withEffect">
                                  <p:stCondLst>
                                    <p:cond delay="0"/>
                                  </p:stCondLst>
                                  <p:childTnLst>
                                    <p:set>
                                      <p:cBhvr>
                                        <p:cTn id="314" dur="1" fill="hold">
                                          <p:stCondLst>
                                            <p:cond delay="0"/>
                                          </p:stCondLst>
                                        </p:cTn>
                                        <p:tgtEl>
                                          <p:spTgt spid="127"/>
                                        </p:tgtEl>
                                        <p:attrNameLst>
                                          <p:attrName>style.visibility</p:attrName>
                                        </p:attrNameLst>
                                      </p:cBhvr>
                                      <p:to>
                                        <p:strVal val="visible"/>
                                      </p:to>
                                    </p:set>
                                  </p:childTnLst>
                                </p:cTn>
                              </p:par>
                              <p:par>
                                <p:cTn id="315" presetID="1" presetClass="exit" presetSubtype="0" fill="hold" grpId="1" nodeType="withEffect">
                                  <p:stCondLst>
                                    <p:cond delay="0"/>
                                  </p:stCondLst>
                                  <p:childTnLst>
                                    <p:set>
                                      <p:cBhvr>
                                        <p:cTn id="316" dur="1" fill="hold">
                                          <p:stCondLst>
                                            <p:cond delay="0"/>
                                          </p:stCondLst>
                                        </p:cTn>
                                        <p:tgtEl>
                                          <p:spTgt spid="124"/>
                                        </p:tgtEl>
                                        <p:attrNameLst>
                                          <p:attrName>style.visibility</p:attrName>
                                        </p:attrNameLst>
                                      </p:cBhvr>
                                      <p:to>
                                        <p:strVal val="hidden"/>
                                      </p:to>
                                    </p:set>
                                  </p:childTnLst>
                                </p:cTn>
                              </p:par>
                              <p:par>
                                <p:cTn id="317" presetID="1" presetClass="exit" presetSubtype="0" fill="hold" grpId="1" nodeType="withEffect">
                                  <p:stCondLst>
                                    <p:cond delay="0"/>
                                  </p:stCondLst>
                                  <p:childTnLst>
                                    <p:set>
                                      <p:cBhvr>
                                        <p:cTn id="318" dur="1" fill="hold">
                                          <p:stCondLst>
                                            <p:cond delay="0"/>
                                          </p:stCondLst>
                                        </p:cTn>
                                        <p:tgtEl>
                                          <p:spTgt spid="101"/>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95"/>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22"/>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nodeType="clickEffect">
                                  <p:stCondLst>
                                    <p:cond delay="0"/>
                                  </p:stCondLst>
                                  <p:childTnLst>
                                    <p:set>
                                      <p:cBhvr>
                                        <p:cTn id="326" dur="1" fill="hold">
                                          <p:stCondLst>
                                            <p:cond delay="0"/>
                                          </p:stCondLst>
                                        </p:cTn>
                                        <p:tgtEl>
                                          <p:spTgt spid="218"/>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21"/>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xit" presetSubtype="0" fill="hold" grpId="1" nodeType="clickEffect">
                                  <p:stCondLst>
                                    <p:cond delay="0"/>
                                  </p:stCondLst>
                                  <p:childTnLst>
                                    <p:set>
                                      <p:cBhvr>
                                        <p:cTn id="332" dur="1" fill="hold">
                                          <p:stCondLst>
                                            <p:cond delay="0"/>
                                          </p:stCondLst>
                                        </p:cTn>
                                        <p:tgtEl>
                                          <p:spTgt spid="193"/>
                                        </p:tgtEl>
                                        <p:attrNameLst>
                                          <p:attrName>style.visibility</p:attrName>
                                        </p:attrNameLst>
                                      </p:cBhvr>
                                      <p:to>
                                        <p:strVal val="hidden"/>
                                      </p:to>
                                    </p:set>
                                  </p:childTnLst>
                                </p:cTn>
                              </p:par>
                              <p:par>
                                <p:cTn id="333" presetID="1" presetClass="exit" presetSubtype="0" fill="hold" grpId="1" nodeType="withEffect">
                                  <p:stCondLst>
                                    <p:cond delay="0"/>
                                  </p:stCondLst>
                                  <p:childTnLst>
                                    <p:set>
                                      <p:cBhvr>
                                        <p:cTn id="334" dur="1" fill="hold">
                                          <p:stCondLst>
                                            <p:cond delay="0"/>
                                          </p:stCondLst>
                                        </p:cTn>
                                        <p:tgtEl>
                                          <p:spTgt spid="22"/>
                                        </p:tgtEl>
                                        <p:attrNameLst>
                                          <p:attrName>style.visibility</p:attrName>
                                        </p:attrNameLst>
                                      </p:cBhvr>
                                      <p:to>
                                        <p:strVal val="hidden"/>
                                      </p:to>
                                    </p:set>
                                  </p:childTnLst>
                                </p:cTn>
                              </p:par>
                              <p:par>
                                <p:cTn id="335" presetID="1" presetClass="entr" presetSubtype="0" fill="hold" grpId="0" nodeType="withEffect">
                                  <p:stCondLst>
                                    <p:cond delay="0"/>
                                  </p:stCondLst>
                                  <p:childTnLst>
                                    <p:set>
                                      <p:cBhvr>
                                        <p:cTn id="336" dur="1" fill="hold">
                                          <p:stCondLst>
                                            <p:cond delay="0"/>
                                          </p:stCondLst>
                                        </p:cTn>
                                        <p:tgtEl>
                                          <p:spTgt spid="23"/>
                                        </p:tgtEl>
                                        <p:attrNameLst>
                                          <p:attrName>style.visibility</p:attrName>
                                        </p:attrNameLst>
                                      </p:cBhvr>
                                      <p:to>
                                        <p:strVal val="visible"/>
                                      </p:to>
                                    </p:set>
                                  </p:childTnLst>
                                </p:cTn>
                              </p:par>
                              <p:par>
                                <p:cTn id="337" presetID="1" presetClass="exit" presetSubtype="0" fill="hold" grpId="2" nodeType="withEffect">
                                  <p:stCondLst>
                                    <p:cond delay="0"/>
                                  </p:stCondLst>
                                  <p:childTnLst>
                                    <p:set>
                                      <p:cBhvr>
                                        <p:cTn id="338" dur="1" fill="hold">
                                          <p:stCondLst>
                                            <p:cond delay="0"/>
                                          </p:stCondLst>
                                        </p:cTn>
                                        <p:tgtEl>
                                          <p:spTgt spid="19">
                                            <p:txEl>
                                              <p:pRg st="0" end="0"/>
                                            </p:txEl>
                                          </p:spTgt>
                                        </p:tgtEl>
                                        <p:attrNameLst>
                                          <p:attrName>style.visibility</p:attrName>
                                        </p:attrNameLst>
                                      </p:cBhvr>
                                      <p:to>
                                        <p:strVal val="hidden"/>
                                      </p:to>
                                    </p:set>
                                  </p:childTnLst>
                                </p:cTn>
                              </p:par>
                              <p:par>
                                <p:cTn id="339" presetID="1" presetClass="entr" presetSubtype="0" fill="hold" grpId="0" nodeType="withEffect">
                                  <p:stCondLst>
                                    <p:cond delay="0"/>
                                  </p:stCondLst>
                                  <p:childTnLst>
                                    <p:set>
                                      <p:cBhvr>
                                        <p:cTn id="340" dur="1" fill="hold">
                                          <p:stCondLst>
                                            <p:cond delay="0"/>
                                          </p:stCondLst>
                                        </p:cTn>
                                        <p:tgtEl>
                                          <p:spTgt spid="25"/>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22"/>
                                        </p:tgtEl>
                                        <p:attrNameLst>
                                          <p:attrName>style.visibility</p:attrName>
                                        </p:attrNameLst>
                                      </p:cBhvr>
                                      <p:to>
                                        <p:strVal val="visible"/>
                                      </p:to>
                                    </p:set>
                                  </p:childTnLst>
                                </p:cTn>
                              </p:par>
                              <p:par>
                                <p:cTn id="343" presetID="1" presetClass="exit" presetSubtype="0" fill="hold" grpId="1" nodeType="withEffect">
                                  <p:stCondLst>
                                    <p:cond delay="0"/>
                                  </p:stCondLst>
                                  <p:childTnLst>
                                    <p:set>
                                      <p:cBhvr>
                                        <p:cTn id="344" dur="1" fill="hold">
                                          <p:stCondLst>
                                            <p:cond delay="0"/>
                                          </p:stCondLst>
                                        </p:cTn>
                                        <p:tgtEl>
                                          <p:spTgt spid="109"/>
                                        </p:tgtEl>
                                        <p:attrNameLst>
                                          <p:attrName>style.visibility</p:attrName>
                                        </p:attrNameLst>
                                      </p:cBhvr>
                                      <p:to>
                                        <p:strVal val="hidden"/>
                                      </p:to>
                                    </p:set>
                                  </p:childTnLst>
                                </p:cTn>
                              </p:par>
                              <p:par>
                                <p:cTn id="345" presetID="1" presetClass="entr" presetSubtype="0" fill="hold" grpId="0" nodeType="withEffect">
                                  <p:stCondLst>
                                    <p:cond delay="0"/>
                                  </p:stCondLst>
                                  <p:childTnLst>
                                    <p:set>
                                      <p:cBhvr>
                                        <p:cTn id="346" dur="1" fill="hold">
                                          <p:stCondLst>
                                            <p:cond delay="0"/>
                                          </p:stCondLst>
                                        </p:cTn>
                                        <p:tgtEl>
                                          <p:spTgt spid="196"/>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197"/>
                                        </p:tgtEl>
                                        <p:attrNameLst>
                                          <p:attrName>style.visibility</p:attrName>
                                        </p:attrNameLst>
                                      </p:cBhvr>
                                      <p:to>
                                        <p:strVal val="visible"/>
                                      </p:to>
                                    </p:set>
                                  </p:childTnLst>
                                </p:cTn>
                              </p:par>
                              <p:par>
                                <p:cTn id="349" presetID="1" presetClass="exit" presetSubtype="0" fill="hold" grpId="1" nodeType="withEffect">
                                  <p:stCondLst>
                                    <p:cond delay="0"/>
                                  </p:stCondLst>
                                  <p:childTnLst>
                                    <p:set>
                                      <p:cBhvr>
                                        <p:cTn id="350" dur="1" fill="hold">
                                          <p:stCondLst>
                                            <p:cond delay="0"/>
                                          </p:stCondLst>
                                        </p:cTn>
                                        <p:tgtEl>
                                          <p:spTgt spid="195"/>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nodeType="clickEffect">
                                  <p:stCondLst>
                                    <p:cond delay="0"/>
                                  </p:stCondLst>
                                  <p:childTnLst>
                                    <p:set>
                                      <p:cBhvr>
                                        <p:cTn id="354" dur="1" fill="hold">
                                          <p:stCondLst>
                                            <p:cond delay="0"/>
                                          </p:stCondLst>
                                        </p:cTn>
                                        <p:tgtEl>
                                          <p:spTgt spid="235"/>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xit" presetSubtype="0" fill="hold" grpId="1" nodeType="clickEffect">
                                  <p:stCondLst>
                                    <p:cond delay="0"/>
                                  </p:stCondLst>
                                  <p:childTnLst>
                                    <p:set>
                                      <p:cBhvr>
                                        <p:cTn id="358" dur="1" fill="hold">
                                          <p:stCondLst>
                                            <p:cond delay="0"/>
                                          </p:stCondLst>
                                        </p:cTn>
                                        <p:tgtEl>
                                          <p:spTgt spid="222"/>
                                        </p:tgtEl>
                                        <p:attrNameLst>
                                          <p:attrName>style.visibility</p:attrName>
                                        </p:attrNameLst>
                                      </p:cBhvr>
                                      <p:to>
                                        <p:strVal val="hidden"/>
                                      </p:to>
                                    </p:set>
                                  </p:childTnLst>
                                </p:cTn>
                              </p:par>
                              <p:par>
                                <p:cTn id="359" presetID="1" presetClass="entr" presetSubtype="0" fill="hold" grpId="2" nodeType="withEffect">
                                  <p:stCondLst>
                                    <p:cond delay="0"/>
                                  </p:stCondLst>
                                  <p:childTnLst>
                                    <p:set>
                                      <p:cBhvr>
                                        <p:cTn id="360" dur="1" fill="hold">
                                          <p:stCondLst>
                                            <p:cond delay="0"/>
                                          </p:stCondLst>
                                        </p:cTn>
                                        <p:tgtEl>
                                          <p:spTgt spid="27"/>
                                        </p:tgtEl>
                                        <p:attrNameLst>
                                          <p:attrName>style.visibility</p:attrName>
                                        </p:attrNameLst>
                                      </p:cBhvr>
                                      <p:to>
                                        <p:strVal val="visible"/>
                                      </p:to>
                                    </p:set>
                                  </p:childTnLst>
                                </p:cTn>
                              </p:par>
                              <p:par>
                                <p:cTn id="361" presetID="1" presetClass="exit" presetSubtype="0" fill="hold" grpId="3" nodeType="withEffect">
                                  <p:stCondLst>
                                    <p:cond delay="0"/>
                                  </p:stCondLst>
                                  <p:childTnLst>
                                    <p:set>
                                      <p:cBhvr>
                                        <p:cTn id="362" dur="1" fill="hold">
                                          <p:stCondLst>
                                            <p:cond delay="0"/>
                                          </p:stCondLst>
                                        </p:cTn>
                                        <p:tgtEl>
                                          <p:spTgt spid="18"/>
                                        </p:tgtEl>
                                        <p:attrNameLst>
                                          <p:attrName>style.visibility</p:attrName>
                                        </p:attrNameLst>
                                      </p:cBhvr>
                                      <p:to>
                                        <p:strVal val="hidden"/>
                                      </p:to>
                                    </p:set>
                                  </p:childTnLst>
                                </p:cTn>
                              </p:par>
                              <p:par>
                                <p:cTn id="363" presetID="1" presetClass="entr" presetSubtype="0" fill="hold" grpId="0" nodeType="withEffect">
                                  <p:stCondLst>
                                    <p:cond delay="0"/>
                                  </p:stCondLst>
                                  <p:childTnLst>
                                    <p:set>
                                      <p:cBhvr>
                                        <p:cTn id="364" dur="1" fill="hold">
                                          <p:stCondLst>
                                            <p:cond delay="0"/>
                                          </p:stCondLst>
                                        </p:cTn>
                                        <p:tgtEl>
                                          <p:spTgt spid="239"/>
                                        </p:tgtEl>
                                        <p:attrNameLst>
                                          <p:attrName>style.visibility</p:attrName>
                                        </p:attrNameLst>
                                      </p:cBhvr>
                                      <p:to>
                                        <p:strVal val="visible"/>
                                      </p:to>
                                    </p:set>
                                  </p:childTnLst>
                                </p:cTn>
                              </p:par>
                              <p:par>
                                <p:cTn id="365" presetID="1" presetClass="exit" presetSubtype="0" fill="hold" grpId="2" nodeType="withEffect">
                                  <p:stCondLst>
                                    <p:cond delay="0"/>
                                  </p:stCondLst>
                                  <p:childTnLst>
                                    <p:set>
                                      <p:cBhvr>
                                        <p:cTn id="366" dur="1" fill="hold">
                                          <p:stCondLst>
                                            <p:cond delay="0"/>
                                          </p:stCondLst>
                                        </p:cTn>
                                        <p:tgtEl>
                                          <p:spTgt spid="127"/>
                                        </p:tgtEl>
                                        <p:attrNameLst>
                                          <p:attrName>style.visibility</p:attrName>
                                        </p:attrNameLst>
                                      </p:cBhvr>
                                      <p:to>
                                        <p:strVal val="hidden"/>
                                      </p:to>
                                    </p:set>
                                  </p:childTnLst>
                                </p:cTn>
                              </p:par>
                              <p:par>
                                <p:cTn id="367" presetID="1" presetClass="entr" presetSubtype="0" fill="hold" grpId="0" nodeType="withEffect">
                                  <p:stCondLst>
                                    <p:cond delay="0"/>
                                  </p:stCondLst>
                                  <p:childTnLst>
                                    <p:set>
                                      <p:cBhvr>
                                        <p:cTn id="368" dur="1" fill="hold">
                                          <p:stCondLst>
                                            <p:cond delay="0"/>
                                          </p:stCondLst>
                                        </p:cTn>
                                        <p:tgtEl>
                                          <p:spTgt spid="199"/>
                                        </p:tgtEl>
                                        <p:attrNameLst>
                                          <p:attrName>style.visibility</p:attrName>
                                        </p:attrNameLst>
                                      </p:cBhvr>
                                      <p:to>
                                        <p:strVal val="visible"/>
                                      </p:to>
                                    </p:set>
                                  </p:childTnLst>
                                </p:cTn>
                              </p:par>
                              <p:par>
                                <p:cTn id="369" presetID="1" presetClass="entr" presetSubtype="0" fill="hold" grpId="3" nodeType="withEffect">
                                  <p:stCondLst>
                                    <p:cond delay="0"/>
                                  </p:stCondLst>
                                  <p:childTnLst>
                                    <p:set>
                                      <p:cBhvr>
                                        <p:cTn id="370" dur="1" fill="hold">
                                          <p:stCondLst>
                                            <p:cond delay="0"/>
                                          </p:stCondLst>
                                        </p:cTn>
                                        <p:tgtEl>
                                          <p:spTgt spid="202"/>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198"/>
                                        </p:tgtEl>
                                        <p:attrNameLst>
                                          <p:attrName>style.visibility</p:attrName>
                                        </p:attrNameLst>
                                      </p:cBhvr>
                                      <p:to>
                                        <p:strVal val="visible"/>
                                      </p:to>
                                    </p:set>
                                  </p:childTnLst>
                                </p:cTn>
                              </p:par>
                              <p:par>
                                <p:cTn id="373" presetID="1" presetClass="exit" presetSubtype="0" fill="hold" grpId="1" nodeType="withEffect">
                                  <p:stCondLst>
                                    <p:cond delay="0"/>
                                  </p:stCondLst>
                                  <p:childTnLst>
                                    <p:set>
                                      <p:cBhvr>
                                        <p:cTn id="374" dur="1" fill="hold">
                                          <p:stCondLst>
                                            <p:cond delay="0"/>
                                          </p:stCondLst>
                                        </p:cTn>
                                        <p:tgtEl>
                                          <p:spTgt spid="25"/>
                                        </p:tgtEl>
                                        <p:attrNameLst>
                                          <p:attrName>style.visibility</p:attrName>
                                        </p:attrNameLst>
                                      </p:cBhvr>
                                      <p:to>
                                        <p:strVal val="hidden"/>
                                      </p:to>
                                    </p:set>
                                  </p:childTnLst>
                                </p:cTn>
                              </p:par>
                              <p:par>
                                <p:cTn id="375" presetID="1" presetClass="exit" presetSubtype="0" fill="hold" grpId="1" nodeType="withEffect">
                                  <p:stCondLst>
                                    <p:cond delay="0"/>
                                  </p:stCondLst>
                                  <p:childTnLst>
                                    <p:set>
                                      <p:cBhvr>
                                        <p:cTn id="376" dur="1" fill="hold">
                                          <p:stCondLst>
                                            <p:cond delay="0"/>
                                          </p:stCondLst>
                                        </p:cTn>
                                        <p:tgtEl>
                                          <p:spTgt spid="197"/>
                                        </p:tgtEl>
                                        <p:attrNameLst>
                                          <p:attrName>style.visibility</p:attrName>
                                        </p:attrNameLst>
                                      </p:cBhvr>
                                      <p:to>
                                        <p:strVal val="hidden"/>
                                      </p:to>
                                    </p:set>
                                  </p:childTnLst>
                                </p:cTn>
                              </p:par>
                            </p:childTnLst>
                          </p:cTn>
                        </p:par>
                      </p:childTnLst>
                    </p:cTn>
                  </p:par>
                  <p:par>
                    <p:cTn id="377" fill="hold">
                      <p:stCondLst>
                        <p:cond delay="indefinite"/>
                      </p:stCondLst>
                      <p:childTnLst>
                        <p:par>
                          <p:cTn id="378" fill="hold">
                            <p:stCondLst>
                              <p:cond delay="0"/>
                            </p:stCondLst>
                            <p:childTnLst>
                              <p:par>
                                <p:cTn id="379" presetID="1" presetClass="entr" presetSubtype="0" fill="hold" nodeType="clickEffect">
                                  <p:stCondLst>
                                    <p:cond delay="0"/>
                                  </p:stCondLst>
                                  <p:childTnLst>
                                    <p:set>
                                      <p:cBhvr>
                                        <p:cTn id="380" dur="1" fill="hold">
                                          <p:stCondLst>
                                            <p:cond delay="0"/>
                                          </p:stCondLst>
                                        </p:cTn>
                                        <p:tgtEl>
                                          <p:spTgt spid="252"/>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1" nodeType="clickEffect">
                                  <p:stCondLst>
                                    <p:cond delay="0"/>
                                  </p:stCondLst>
                                  <p:childTnLst>
                                    <p:set>
                                      <p:cBhvr>
                                        <p:cTn id="384" dur="1" fill="hold">
                                          <p:stCondLst>
                                            <p:cond delay="0"/>
                                          </p:stCondLst>
                                        </p:cTn>
                                        <p:tgtEl>
                                          <p:spTgt spid="239"/>
                                        </p:tgtEl>
                                        <p:attrNameLst>
                                          <p:attrName>style.visibility</p:attrName>
                                        </p:attrNameLst>
                                      </p:cBhvr>
                                      <p:to>
                                        <p:strVal val="hidden"/>
                                      </p:to>
                                    </p:set>
                                  </p:childTnLst>
                                </p:cTn>
                              </p:par>
                              <p:par>
                                <p:cTn id="385" presetID="1" presetClass="exit" presetSubtype="0" fill="hold" grpId="4" nodeType="withEffect">
                                  <p:stCondLst>
                                    <p:cond delay="0"/>
                                  </p:stCondLst>
                                  <p:childTnLst>
                                    <p:set>
                                      <p:cBhvr>
                                        <p:cTn id="386" dur="1" fill="hold">
                                          <p:stCondLst>
                                            <p:cond delay="0"/>
                                          </p:stCondLst>
                                        </p:cTn>
                                        <p:tgtEl>
                                          <p:spTgt spid="27"/>
                                        </p:tgtEl>
                                        <p:attrNameLst>
                                          <p:attrName>style.visibility</p:attrName>
                                        </p:attrNameLst>
                                      </p:cBhvr>
                                      <p:to>
                                        <p:strVal val="hidden"/>
                                      </p:to>
                                    </p:set>
                                  </p:childTnLst>
                                </p:cTn>
                              </p:par>
                              <p:par>
                                <p:cTn id="387" presetID="1" presetClass="exit" presetSubtype="0" fill="hold" grpId="1" nodeType="withEffect">
                                  <p:stCondLst>
                                    <p:cond delay="0"/>
                                  </p:stCondLst>
                                  <p:childTnLst>
                                    <p:set>
                                      <p:cBhvr>
                                        <p:cTn id="388" dur="1" fill="hold">
                                          <p:stCondLst>
                                            <p:cond delay="0"/>
                                          </p:stCondLst>
                                        </p:cTn>
                                        <p:tgtEl>
                                          <p:spTgt spid="23"/>
                                        </p:tgtEl>
                                        <p:attrNameLst>
                                          <p:attrName>style.visibility</p:attrName>
                                        </p:attrNameLst>
                                      </p:cBhvr>
                                      <p:to>
                                        <p:strVal val="hidden"/>
                                      </p:to>
                                    </p:set>
                                  </p:childTnLst>
                                </p:cTn>
                              </p:par>
                              <p:par>
                                <p:cTn id="389" presetID="1" presetClass="entr" presetSubtype="0" fill="hold" grpId="0" nodeType="withEffect">
                                  <p:stCondLst>
                                    <p:cond delay="0"/>
                                  </p:stCondLst>
                                  <p:childTnLst>
                                    <p:set>
                                      <p:cBhvr>
                                        <p:cTn id="390" dur="1" fill="hold">
                                          <p:stCondLst>
                                            <p:cond delay="0"/>
                                          </p:stCondLst>
                                        </p:cTn>
                                        <p:tgtEl>
                                          <p:spTgt spid="28"/>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256"/>
                                        </p:tgtEl>
                                        <p:attrNameLst>
                                          <p:attrName>style.visibility</p:attrName>
                                        </p:attrNameLst>
                                      </p:cBhvr>
                                      <p:to>
                                        <p:strVal val="visible"/>
                                      </p:to>
                                    </p:set>
                                  </p:childTnLst>
                                </p:cTn>
                              </p:par>
                              <p:par>
                                <p:cTn id="393" presetID="1" presetClass="entr" presetSubtype="0" fill="hold" grpId="1" nodeType="withEffect">
                                  <p:stCondLst>
                                    <p:cond delay="0"/>
                                  </p:stCondLst>
                                  <p:childTnLst>
                                    <p:set>
                                      <p:cBhvr>
                                        <p:cTn id="394" dur="1" fill="hold">
                                          <p:stCondLst>
                                            <p:cond delay="0"/>
                                          </p:stCondLst>
                                        </p:cTn>
                                        <p:tgtEl>
                                          <p:spTgt spid="204"/>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257"/>
                                        </p:tgtEl>
                                        <p:attrNameLst>
                                          <p:attrName>style.visibility</p:attrName>
                                        </p:attrNameLst>
                                      </p:cBhvr>
                                      <p:to>
                                        <p:strVal val="visible"/>
                                      </p:to>
                                    </p:set>
                                  </p:childTnLst>
                                </p:cTn>
                              </p:par>
                              <p:par>
                                <p:cTn id="397" presetID="1" presetClass="exit" presetSubtype="0" fill="hold" grpId="1" nodeType="withEffect">
                                  <p:stCondLst>
                                    <p:cond delay="0"/>
                                  </p:stCondLst>
                                  <p:childTnLst>
                                    <p:set>
                                      <p:cBhvr>
                                        <p:cTn id="398" dur="1" fill="hold">
                                          <p:stCondLst>
                                            <p:cond delay="0"/>
                                          </p:stCondLst>
                                        </p:cTn>
                                        <p:tgtEl>
                                          <p:spTgt spid="196"/>
                                        </p:tgtEl>
                                        <p:attrNameLst>
                                          <p:attrName>style.visibility</p:attrName>
                                        </p:attrNameLst>
                                      </p:cBhvr>
                                      <p:to>
                                        <p:strVal val="hidden"/>
                                      </p:to>
                                    </p:set>
                                  </p:childTnLst>
                                </p:cTn>
                              </p:par>
                              <p:par>
                                <p:cTn id="399" presetID="1" presetClass="entr" presetSubtype="0" fill="hold" grpId="0" nodeType="withEffect">
                                  <p:stCondLst>
                                    <p:cond delay="0"/>
                                  </p:stCondLst>
                                  <p:childTnLst>
                                    <p:set>
                                      <p:cBhvr>
                                        <p:cTn id="400" dur="1" fill="hold">
                                          <p:stCondLst>
                                            <p:cond delay="0"/>
                                          </p:stCondLst>
                                        </p:cTn>
                                        <p:tgtEl>
                                          <p:spTgt spid="205"/>
                                        </p:tgtEl>
                                        <p:attrNameLst>
                                          <p:attrName>style.visibility</p:attrName>
                                        </p:attrNameLst>
                                      </p:cBhvr>
                                      <p:to>
                                        <p:strVal val="visible"/>
                                      </p:to>
                                    </p:set>
                                  </p:childTnLst>
                                </p:cTn>
                              </p:par>
                              <p:par>
                                <p:cTn id="401" presetID="1" presetClass="exit" presetSubtype="0" fill="hold" grpId="2" nodeType="withEffect">
                                  <p:stCondLst>
                                    <p:cond delay="0"/>
                                  </p:stCondLst>
                                  <p:childTnLst>
                                    <p:set>
                                      <p:cBhvr>
                                        <p:cTn id="402" dur="1" fill="hold">
                                          <p:stCondLst>
                                            <p:cond delay="0"/>
                                          </p:stCondLst>
                                        </p:cTn>
                                        <p:tgtEl>
                                          <p:spTgt spid="202"/>
                                        </p:tgtEl>
                                        <p:attrNameLst>
                                          <p:attrName>style.visibility</p:attrName>
                                        </p:attrNameLst>
                                      </p:cBhvr>
                                      <p:to>
                                        <p:strVal val="hidden"/>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nodeType="clickEffect">
                                  <p:stCondLst>
                                    <p:cond delay="0"/>
                                  </p:stCondLst>
                                  <p:childTnLst>
                                    <p:set>
                                      <p:cBhvr>
                                        <p:cTn id="406" dur="1" fill="hold">
                                          <p:stCondLst>
                                            <p:cond delay="0"/>
                                          </p:stCondLst>
                                        </p:cTn>
                                        <p:tgtEl>
                                          <p:spTgt spid="281"/>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xit" presetSubtype="0" fill="hold" grpId="1" nodeType="clickEffect">
                                  <p:stCondLst>
                                    <p:cond delay="0"/>
                                  </p:stCondLst>
                                  <p:childTnLst>
                                    <p:set>
                                      <p:cBhvr>
                                        <p:cTn id="410" dur="1" fill="hold">
                                          <p:stCondLst>
                                            <p:cond delay="0"/>
                                          </p:stCondLst>
                                        </p:cTn>
                                        <p:tgtEl>
                                          <p:spTgt spid="256"/>
                                        </p:tgtEl>
                                        <p:attrNameLst>
                                          <p:attrName>style.visibility</p:attrName>
                                        </p:attrNameLst>
                                      </p:cBhvr>
                                      <p:to>
                                        <p:strVal val="hidden"/>
                                      </p:to>
                                    </p:set>
                                  </p:childTnLst>
                                </p:cTn>
                              </p:par>
                              <p:par>
                                <p:cTn id="411" presetID="1" presetClass="entr" presetSubtype="0" fill="hold" grpId="0" nodeType="withEffect">
                                  <p:stCondLst>
                                    <p:cond delay="0"/>
                                  </p:stCondLst>
                                  <p:childTnLst>
                                    <p:set>
                                      <p:cBhvr>
                                        <p:cTn id="412" dur="1" fill="hold">
                                          <p:stCondLst>
                                            <p:cond delay="0"/>
                                          </p:stCondLst>
                                        </p:cTn>
                                        <p:tgtEl>
                                          <p:spTgt spid="285"/>
                                        </p:tgtEl>
                                        <p:attrNameLst>
                                          <p:attrName>style.visibility</p:attrName>
                                        </p:attrNameLst>
                                      </p:cBhvr>
                                      <p:to>
                                        <p:strVal val="visible"/>
                                      </p:to>
                                    </p:set>
                                  </p:childTnLst>
                                </p:cTn>
                              </p:par>
                              <p:par>
                                <p:cTn id="413" presetID="1" presetClass="exit" presetSubtype="0" fill="hold" grpId="1" nodeType="withEffect">
                                  <p:stCondLst>
                                    <p:cond delay="0"/>
                                  </p:stCondLst>
                                  <p:childTnLst>
                                    <p:set>
                                      <p:cBhvr>
                                        <p:cTn id="414" dur="1" fill="hold">
                                          <p:stCondLst>
                                            <p:cond delay="0"/>
                                          </p:stCondLst>
                                        </p:cTn>
                                        <p:tgtEl>
                                          <p:spTgt spid="28"/>
                                        </p:tgtEl>
                                        <p:attrNameLst>
                                          <p:attrName>style.visibility</p:attrName>
                                        </p:attrNameLst>
                                      </p:cBhvr>
                                      <p:to>
                                        <p:strVal val="hidden"/>
                                      </p:to>
                                    </p:set>
                                  </p:childTnLst>
                                </p:cTn>
                              </p:par>
                              <p:par>
                                <p:cTn id="415" presetID="1" presetClass="exit" presetSubtype="0" fill="hold" grpId="1" nodeType="withEffect">
                                  <p:stCondLst>
                                    <p:cond delay="0"/>
                                  </p:stCondLst>
                                  <p:childTnLst>
                                    <p:set>
                                      <p:cBhvr>
                                        <p:cTn id="416" dur="1" fill="hold">
                                          <p:stCondLst>
                                            <p:cond delay="0"/>
                                          </p:stCondLst>
                                        </p:cTn>
                                        <p:tgtEl>
                                          <p:spTgt spid="257"/>
                                        </p:tgtEl>
                                        <p:attrNameLst>
                                          <p:attrName>style.visibility</p:attrName>
                                        </p:attrNameLst>
                                      </p:cBhvr>
                                      <p:to>
                                        <p:strVal val="hidden"/>
                                      </p:to>
                                    </p:set>
                                  </p:childTnLst>
                                </p:cTn>
                              </p:par>
                              <p:par>
                                <p:cTn id="417" presetID="1" presetClass="entr" presetSubtype="0" fill="hold" grpId="1" nodeType="withEffect">
                                  <p:stCondLst>
                                    <p:cond delay="0"/>
                                  </p:stCondLst>
                                  <p:childTnLst>
                                    <p:set>
                                      <p:cBhvr>
                                        <p:cTn id="418" dur="1" fill="hold">
                                          <p:stCondLst>
                                            <p:cond delay="0"/>
                                          </p:stCondLst>
                                        </p:cTn>
                                        <p:tgtEl>
                                          <p:spTgt spid="258"/>
                                        </p:tgtEl>
                                        <p:attrNameLst>
                                          <p:attrName>style.visibility</p:attrName>
                                        </p:attrNameLst>
                                      </p:cBhvr>
                                      <p:to>
                                        <p:strVal val="visible"/>
                                      </p:to>
                                    </p:set>
                                  </p:childTnLst>
                                </p:cTn>
                              </p:par>
                              <p:par>
                                <p:cTn id="419" presetID="1" presetClass="entr" presetSubtype="0" fill="hold" grpId="0" nodeType="withEffect">
                                  <p:stCondLst>
                                    <p:cond delay="0"/>
                                  </p:stCondLst>
                                  <p:childTnLst>
                                    <p:set>
                                      <p:cBhvr>
                                        <p:cTn id="420"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2" grpId="1"/>
      <p:bldP spid="16" grpId="0"/>
      <p:bldP spid="16" grpId="1"/>
      <p:bldP spid="35" grpId="0"/>
      <p:bldP spid="35" grpId="1"/>
      <p:bldP spid="48" grpId="0"/>
      <p:bldP spid="48" grpId="1"/>
      <p:bldP spid="81" grpId="0"/>
      <p:bldP spid="81" grpId="1"/>
      <p:bldP spid="97" grpId="0" animBg="1"/>
      <p:bldP spid="98" grpId="0"/>
      <p:bldP spid="98" grpId="1"/>
      <p:bldP spid="115" grpId="0"/>
      <p:bldP spid="115" grpId="1"/>
      <p:bldP spid="140" grpId="0" animBg="1"/>
      <p:bldP spid="141" grpId="0"/>
      <p:bldP spid="142" grpId="0"/>
      <p:bldP spid="143" grpId="0"/>
      <p:bldP spid="143" grpId="1"/>
      <p:bldP spid="160" grpId="0"/>
      <p:bldP spid="160" grpId="1"/>
      <p:bldP spid="173" grpId="0" animBg="1"/>
      <p:bldP spid="174" grpId="0"/>
      <p:bldP spid="175" grpId="0"/>
      <p:bldP spid="176" grpId="0"/>
      <p:bldP spid="176" grpId="1"/>
      <p:bldP spid="193" grpId="0"/>
      <p:bldP spid="193" grpId="1"/>
      <p:bldP spid="221" grpId="0"/>
      <p:bldP spid="222" grpId="0"/>
      <p:bldP spid="222" grpId="1"/>
      <p:bldP spid="239" grpId="0"/>
      <p:bldP spid="239" grpId="1"/>
      <p:bldP spid="256" grpId="0"/>
      <p:bldP spid="256" grpId="1"/>
      <p:bldP spid="285" grpId="0"/>
      <p:bldP spid="116" grpId="0"/>
      <p:bldP spid="117" grpId="0"/>
      <p:bldP spid="117" grpId="1"/>
      <p:bldP spid="118" grpId="0"/>
      <p:bldP spid="118" grpId="1"/>
      <p:bldP spid="119" grpId="0"/>
      <p:bldP spid="119" grpId="1"/>
      <p:bldP spid="120" grpId="1"/>
      <p:bldP spid="120" grpId="2"/>
      <p:bldP spid="121" grpId="0"/>
      <p:bldP spid="121" grpId="1"/>
      <p:bldP spid="122" grpId="0"/>
      <p:bldP spid="122" grpId="1"/>
      <p:bldP spid="3" grpId="0"/>
      <p:bldP spid="3" grpId="1"/>
      <p:bldP spid="5" grpId="0"/>
      <p:bldP spid="5" grpId="1"/>
      <p:bldP spid="6" grpId="0" build="allAtOnce" bldLvl="0"/>
      <p:bldP spid="7" grpId="0"/>
      <p:bldP spid="7" grpId="1"/>
      <p:bldP spid="8" grpId="0"/>
      <p:bldP spid="8" grpId="1"/>
      <p:bldP spid="9" grpId="0"/>
      <p:bldP spid="9" grpId="1"/>
      <p:bldP spid="10" grpId="0"/>
      <p:bldP spid="10" grpId="1"/>
      <p:bldP spid="11" grpId="0"/>
      <p:bldP spid="11" grpId="1"/>
      <p:bldP spid="12" grpId="0"/>
      <p:bldP spid="12" grpId="1"/>
      <p:bldP spid="14" grpId="1"/>
      <p:bldP spid="14" grpId="2"/>
      <p:bldP spid="15" grpId="0"/>
      <p:bldP spid="15" grpId="1"/>
      <p:bldP spid="17" grpId="0"/>
      <p:bldP spid="17" grpId="1"/>
      <p:bldP spid="18" grpId="0"/>
      <p:bldP spid="18" grpId="3"/>
      <p:bldP spid="19" grpId="2" build="allAtOnce" bldLvl="0"/>
      <p:bldP spid="22" grpId="0"/>
      <p:bldP spid="22" grpId="1"/>
      <p:bldP spid="23" grpId="0"/>
      <p:bldP spid="23" grpId="1"/>
      <p:bldP spid="25" grpId="0"/>
      <p:bldP spid="25" grpId="1"/>
      <p:bldP spid="27" grpId="2"/>
      <p:bldP spid="27" grpId="4"/>
      <p:bldP spid="28" grpId="0"/>
      <p:bldP spid="28" grpId="1"/>
      <p:bldP spid="29" grpId="0"/>
      <p:bldP spid="36" grpId="0"/>
      <p:bldP spid="37" grpId="0"/>
      <p:bldP spid="38" grpId="0"/>
      <p:bldP spid="39" grpId="0"/>
      <p:bldP spid="40" grpId="0"/>
      <p:bldP spid="41" grpId="0"/>
      <p:bldP spid="42" grpId="0"/>
      <p:bldP spid="43" grpId="0"/>
      <p:bldP spid="44" grpId="0"/>
      <p:bldP spid="45" grpId="0"/>
      <p:bldP spid="46" grpId="0"/>
      <p:bldP spid="47" grpId="0"/>
      <p:bldP spid="53" grpId="0"/>
      <p:bldP spid="53" grpId="1"/>
      <p:bldP spid="54" grpId="0" build="allAtOnce" bldLvl="0"/>
      <p:bldP spid="55" grpId="0"/>
      <p:bldP spid="56" grpId="0"/>
      <p:bldP spid="57" grpId="0"/>
      <p:bldP spid="62" grpId="0"/>
      <p:bldP spid="62" grpId="1"/>
      <p:bldP spid="63" grpId="0" build="allAtOnce" bldLvl="0"/>
      <p:bldP spid="64" grpId="0"/>
      <p:bldP spid="64" grpId="1"/>
      <p:bldP spid="65" grpId="0"/>
      <p:bldP spid="65" grpId="1"/>
      <p:bldP spid="66" grpId="0"/>
      <p:bldP spid="76" grpId="0"/>
      <p:bldP spid="82" grpId="0"/>
      <p:bldP spid="83" grpId="0"/>
      <p:bldP spid="83" grpId="1"/>
      <p:bldP spid="84" grpId="1"/>
      <p:bldP spid="84" grpId="2"/>
      <p:bldP spid="85" grpId="0"/>
      <p:bldP spid="85" grpId="1"/>
      <p:bldP spid="86" grpId="1"/>
      <p:bldP spid="87" grpId="0"/>
      <p:bldP spid="88" grpId="1"/>
      <p:bldP spid="88" grpId="2"/>
      <p:bldP spid="90" grpId="0"/>
      <p:bldP spid="92" grpId="0"/>
      <p:bldP spid="93" grpId="0"/>
      <p:bldP spid="99" grpId="0"/>
      <p:bldP spid="99" grpId="1"/>
      <p:bldP spid="100" grpId="2"/>
      <p:bldP spid="100" grpId="3"/>
      <p:bldP spid="101" grpId="0"/>
      <p:bldP spid="101" grpId="1"/>
      <p:bldP spid="102" grpId="1"/>
      <p:bldP spid="102" grpId="2"/>
      <p:bldP spid="103" grpId="0"/>
      <p:bldP spid="104" grpId="0"/>
      <p:bldP spid="105" grpId="0"/>
      <p:bldP spid="106" grpId="0"/>
      <p:bldP spid="106" grpId="1"/>
      <p:bldP spid="108" grpId="1"/>
      <p:bldP spid="108" grpId="2"/>
      <p:bldP spid="109" grpId="0"/>
      <p:bldP spid="109" grpId="1"/>
      <p:bldP spid="110" grpId="1"/>
      <p:bldP spid="123" grpId="0"/>
      <p:bldP spid="124" grpId="0"/>
      <p:bldP spid="124" grpId="1"/>
      <p:bldP spid="127" grpId="1"/>
      <p:bldP spid="127" grpId="2"/>
      <p:bldP spid="195" grpId="0"/>
      <p:bldP spid="195" grpId="1"/>
      <p:bldP spid="196" grpId="0"/>
      <p:bldP spid="196" grpId="1"/>
      <p:bldP spid="197" grpId="0"/>
      <p:bldP spid="197" grpId="1"/>
      <p:bldP spid="198" grpId="0"/>
      <p:bldP spid="199" grpId="0"/>
      <p:bldP spid="202" grpId="2"/>
      <p:bldP spid="202" grpId="3"/>
      <p:bldP spid="204" grpId="1"/>
      <p:bldP spid="205" grpId="0"/>
      <p:bldP spid="257" grpId="0"/>
      <p:bldP spid="257" grpId="1"/>
      <p:bldP spid="258" grpId="1"/>
      <p:bldP spid="2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MLFQ Scheduling: Example</a:t>
            </a:r>
            <a:endParaRPr lang="zh-CN" altLang="en-US"/>
          </a:p>
        </p:txBody>
      </p:sp>
      <p:sp>
        <p:nvSpPr>
          <p:cNvPr id="25603" name="内容占位符 2"/>
          <p:cNvSpPr>
            <a:spLocks noGrp="1"/>
          </p:cNvSpPr>
          <p:nvPr>
            <p:ph idx="1"/>
          </p:nvPr>
        </p:nvSpPr>
        <p:spPr>
          <a:xfrm>
            <a:off x="2343150" y="4684713"/>
            <a:ext cx="8229600" cy="1174750"/>
          </a:xfrm>
        </p:spPr>
        <p:txBody>
          <a:bodyPr/>
          <a:lstStyle/>
          <a:p>
            <a:pPr marL="0" indent="0">
              <a:buNone/>
            </a:pPr>
            <a:r>
              <a:rPr lang="en-US" altLang="zh-CN"/>
              <a:t>P1=</a:t>
            </a:r>
            <a:r>
              <a:rPr lang="en-US" altLang="zh-CN">
                <a:solidFill>
                  <a:srgbClr val="FF0000"/>
                </a:solidFill>
              </a:rPr>
              <a:t>6+4+4</a:t>
            </a:r>
            <a:r>
              <a:rPr lang="en-US" altLang="zh-CN"/>
              <a:t>=14</a:t>
            </a:r>
            <a:endParaRPr lang="zh-CN" altLang="en-US"/>
          </a:p>
        </p:txBody>
      </p:sp>
      <p:sp>
        <p:nvSpPr>
          <p:cNvPr id="50" name="左中括号 49"/>
          <p:cNvSpPr/>
          <p:nvPr/>
        </p:nvSpPr>
        <p:spPr bwMode="auto">
          <a:xfrm rot="16200000">
            <a:off x="1635078" y="3837343"/>
            <a:ext cx="124988" cy="108000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55" name="左中括号 54"/>
          <p:cNvSpPr/>
          <p:nvPr/>
        </p:nvSpPr>
        <p:spPr bwMode="auto">
          <a:xfrm rot="16200000">
            <a:off x="2891740" y="4048138"/>
            <a:ext cx="99393" cy="68400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51" name="左中括号 50"/>
          <p:cNvSpPr/>
          <p:nvPr/>
        </p:nvSpPr>
        <p:spPr bwMode="auto">
          <a:xfrm rot="16200000">
            <a:off x="3962350" y="4045598"/>
            <a:ext cx="99393" cy="68400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grpSp>
        <p:nvGrpSpPr>
          <p:cNvPr id="106" name="组合 5"/>
          <p:cNvGrpSpPr/>
          <p:nvPr/>
        </p:nvGrpSpPr>
        <p:grpSpPr bwMode="auto">
          <a:xfrm>
            <a:off x="308612" y="3298190"/>
            <a:ext cx="958614" cy="914455"/>
            <a:chOff x="1517968" y="3305694"/>
            <a:chExt cx="958182" cy="913217"/>
          </a:xfrm>
        </p:grpSpPr>
        <p:sp>
          <p:nvSpPr>
            <p:cNvPr id="110"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11"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112" name="Text Box 69"/>
            <p:cNvSpPr txBox="1">
              <a:spLocks noChangeArrowheads="1"/>
            </p:cNvSpPr>
            <p:nvPr/>
          </p:nvSpPr>
          <p:spPr bwMode="auto">
            <a:xfrm>
              <a:off x="2166410" y="3851110"/>
              <a:ext cx="309740" cy="36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113"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114" name="组合 113"/>
          <p:cNvGrpSpPr/>
          <p:nvPr/>
        </p:nvGrpSpPr>
        <p:grpSpPr>
          <a:xfrm>
            <a:off x="1166440" y="3299460"/>
            <a:ext cx="1017257" cy="914400"/>
            <a:chOff x="3100388" y="3305175"/>
            <a:chExt cx="1017257" cy="914400"/>
          </a:xfrm>
        </p:grpSpPr>
        <p:sp>
          <p:nvSpPr>
            <p:cNvPr id="115" name="Rectangle 62"/>
            <p:cNvSpPr>
              <a:spLocks noChangeArrowheads="1"/>
            </p:cNvSpPr>
            <p:nvPr/>
          </p:nvSpPr>
          <p:spPr bwMode="auto">
            <a:xfrm>
              <a:off x="3100388" y="3689668"/>
              <a:ext cx="720000" cy="144462"/>
            </a:xfrm>
            <a:prstGeom prst="rect">
              <a:avLst/>
            </a:prstGeom>
            <a:solidFill>
              <a:srgbClr val="FF660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16" name="Text Box 70"/>
            <p:cNvSpPr txBox="1">
              <a:spLocks noChangeArrowheads="1"/>
            </p:cNvSpPr>
            <p:nvPr/>
          </p:nvSpPr>
          <p:spPr bwMode="auto">
            <a:xfrm>
              <a:off x="3612820" y="385127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8</a:t>
              </a:r>
            </a:p>
          </p:txBody>
        </p:sp>
        <p:sp>
          <p:nvSpPr>
            <p:cNvPr id="117"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118" name="组合 117"/>
          <p:cNvGrpSpPr/>
          <p:nvPr/>
        </p:nvGrpSpPr>
        <p:grpSpPr>
          <a:xfrm>
            <a:off x="1865202" y="3303270"/>
            <a:ext cx="677185" cy="914400"/>
            <a:chOff x="3088212" y="3305175"/>
            <a:chExt cx="677185" cy="914400"/>
          </a:xfrm>
        </p:grpSpPr>
        <p:sp>
          <p:nvSpPr>
            <p:cNvPr id="119" name="Rectangle 61"/>
            <p:cNvSpPr>
              <a:spLocks noChangeArrowheads="1"/>
            </p:cNvSpPr>
            <p:nvPr/>
          </p:nvSpPr>
          <p:spPr bwMode="auto">
            <a:xfrm>
              <a:off x="3109802" y="3685858"/>
              <a:ext cx="360363" cy="144462"/>
            </a:xfrm>
            <a:prstGeom prst="rect">
              <a:avLst/>
            </a:prstGeom>
            <a:solidFill>
              <a:schemeClr val="bg1">
                <a:lumMod val="50000"/>
              </a:schemeClr>
            </a:solidFill>
            <a:ln w="9525">
              <a:solidFill>
                <a:schemeClr val="tx1"/>
              </a:solidFill>
              <a:miter lim="800000"/>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120" name="Text Box 76"/>
            <p:cNvSpPr txBox="1">
              <a:spLocks noChangeArrowheads="1"/>
            </p:cNvSpPr>
            <p:nvPr/>
          </p:nvSpPr>
          <p:spPr bwMode="auto">
            <a:xfrm>
              <a:off x="308821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121" name="Text Box 70"/>
            <p:cNvSpPr txBox="1">
              <a:spLocks noChangeArrowheads="1"/>
            </p:cNvSpPr>
            <p:nvPr/>
          </p:nvSpPr>
          <p:spPr bwMode="auto">
            <a:xfrm>
              <a:off x="3260572" y="385127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10</a:t>
              </a:r>
            </a:p>
          </p:txBody>
        </p:sp>
      </p:grpSp>
      <p:grpSp>
        <p:nvGrpSpPr>
          <p:cNvPr id="122" name="组合 121"/>
          <p:cNvGrpSpPr/>
          <p:nvPr/>
        </p:nvGrpSpPr>
        <p:grpSpPr>
          <a:xfrm>
            <a:off x="2223217" y="3307080"/>
            <a:ext cx="680493" cy="897255"/>
            <a:chOff x="4876834" y="3314065"/>
            <a:chExt cx="680493" cy="897255"/>
          </a:xfrm>
        </p:grpSpPr>
        <p:sp>
          <p:nvSpPr>
            <p:cNvPr id="123" name="Text Box 77"/>
            <p:cNvSpPr txBox="1">
              <a:spLocks noChangeArrowheads="1"/>
            </p:cNvSpPr>
            <p:nvPr/>
          </p:nvSpPr>
          <p:spPr bwMode="auto">
            <a:xfrm>
              <a:off x="4876834" y="3314065"/>
              <a:ext cx="462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sp>
          <p:nvSpPr>
            <p:cNvPr id="124" name="Text Box 70"/>
            <p:cNvSpPr txBox="1">
              <a:spLocks noChangeArrowheads="1"/>
            </p:cNvSpPr>
            <p:nvPr/>
          </p:nvSpPr>
          <p:spPr bwMode="auto">
            <a:xfrm>
              <a:off x="5052502" y="3843020"/>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12</a:t>
              </a:r>
            </a:p>
          </p:txBody>
        </p:sp>
      </p:grpSp>
      <p:sp>
        <p:nvSpPr>
          <p:cNvPr id="125" name="Rectangle 59"/>
          <p:cNvSpPr>
            <a:spLocks noChangeArrowheads="1"/>
          </p:cNvSpPr>
          <p:nvPr/>
        </p:nvSpPr>
        <p:spPr bwMode="auto">
          <a:xfrm>
            <a:off x="2247011" y="3683769"/>
            <a:ext cx="360000" cy="144195"/>
          </a:xfrm>
          <a:prstGeom prst="rect">
            <a:avLst/>
          </a:prstGeom>
          <a:solidFill>
            <a:srgbClr val="FF0066"/>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grpSp>
        <p:nvGrpSpPr>
          <p:cNvPr id="126" name="组合 125"/>
          <p:cNvGrpSpPr/>
          <p:nvPr/>
        </p:nvGrpSpPr>
        <p:grpSpPr>
          <a:xfrm>
            <a:off x="2598387" y="3298190"/>
            <a:ext cx="982469" cy="897890"/>
            <a:chOff x="4900613" y="3305175"/>
            <a:chExt cx="982469" cy="897890"/>
          </a:xfrm>
        </p:grpSpPr>
        <p:sp>
          <p:nvSpPr>
            <p:cNvPr id="127" name="Text Box 77"/>
            <p:cNvSpPr txBox="1">
              <a:spLocks noChangeArrowheads="1"/>
            </p:cNvSpPr>
            <p:nvPr/>
          </p:nvSpPr>
          <p:spPr bwMode="auto">
            <a:xfrm>
              <a:off x="506161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128"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29" name="Text Box 70"/>
            <p:cNvSpPr txBox="1">
              <a:spLocks noChangeArrowheads="1"/>
            </p:cNvSpPr>
            <p:nvPr/>
          </p:nvSpPr>
          <p:spPr bwMode="auto">
            <a:xfrm>
              <a:off x="5378257" y="383476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grpSp>
      <p:sp>
        <p:nvSpPr>
          <p:cNvPr id="130" name="Rectangle 59"/>
          <p:cNvSpPr>
            <a:spLocks noChangeArrowheads="1"/>
          </p:cNvSpPr>
          <p:nvPr/>
        </p:nvSpPr>
        <p:spPr bwMode="auto">
          <a:xfrm>
            <a:off x="3318256" y="3683769"/>
            <a:ext cx="360000" cy="144195"/>
          </a:xfrm>
          <a:prstGeom prst="rect">
            <a:avLst/>
          </a:prstGeom>
          <a:solidFill>
            <a:srgbClr val="FF0066"/>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31" name="Text Box 77"/>
          <p:cNvSpPr txBox="1">
            <a:spLocks noChangeArrowheads="1"/>
          </p:cNvSpPr>
          <p:nvPr/>
        </p:nvSpPr>
        <p:spPr bwMode="auto">
          <a:xfrm>
            <a:off x="3297637" y="3307080"/>
            <a:ext cx="462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sp>
        <p:nvSpPr>
          <p:cNvPr id="132" name="Text Box 70"/>
          <p:cNvSpPr txBox="1">
            <a:spLocks noChangeArrowheads="1"/>
          </p:cNvSpPr>
          <p:nvPr/>
        </p:nvSpPr>
        <p:spPr bwMode="auto">
          <a:xfrm>
            <a:off x="3443061" y="382968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18</a:t>
            </a:r>
          </a:p>
        </p:txBody>
      </p:sp>
      <p:grpSp>
        <p:nvGrpSpPr>
          <p:cNvPr id="133" name="组合 132"/>
          <p:cNvGrpSpPr/>
          <p:nvPr/>
        </p:nvGrpSpPr>
        <p:grpSpPr bwMode="auto">
          <a:xfrm>
            <a:off x="3678936" y="3298190"/>
            <a:ext cx="947440" cy="914455"/>
            <a:chOff x="1656080" y="3305694"/>
            <a:chExt cx="947013" cy="913217"/>
          </a:xfrm>
        </p:grpSpPr>
        <p:sp>
          <p:nvSpPr>
            <p:cNvPr id="134" name="Rectangle 59"/>
            <p:cNvSpPr>
              <a:spLocks noChangeArrowheads="1"/>
            </p:cNvSpPr>
            <p:nvPr/>
          </p:nvSpPr>
          <p:spPr bwMode="auto">
            <a:xfrm>
              <a:off x="1656080" y="3691385"/>
              <a:ext cx="719678" cy="144000"/>
            </a:xfrm>
            <a:prstGeom prst="rect">
              <a:avLst/>
            </a:prstGeom>
            <a:solidFill>
              <a:schemeClr val="accent1"/>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35" name="Text Box 69"/>
            <p:cNvSpPr txBox="1">
              <a:spLocks noChangeArrowheads="1"/>
            </p:cNvSpPr>
            <p:nvPr/>
          </p:nvSpPr>
          <p:spPr bwMode="auto">
            <a:xfrm>
              <a:off x="2166410" y="3851110"/>
              <a:ext cx="436683" cy="36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22</a:t>
              </a:r>
            </a:p>
          </p:txBody>
        </p:sp>
        <p:sp>
          <p:nvSpPr>
            <p:cNvPr id="136" name="Text Box 72"/>
            <p:cNvSpPr txBox="1">
              <a:spLocks noChangeArrowheads="1"/>
            </p:cNvSpPr>
            <p:nvPr/>
          </p:nvSpPr>
          <p:spPr bwMode="auto">
            <a:xfrm>
              <a:off x="1816609" y="3305694"/>
              <a:ext cx="462072" cy="36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P5</a:t>
              </a:r>
            </a:p>
          </p:txBody>
        </p:sp>
      </p:grpSp>
      <p:sp>
        <p:nvSpPr>
          <p:cNvPr id="137" name="Rectangle 59"/>
          <p:cNvSpPr>
            <a:spLocks noChangeArrowheads="1"/>
          </p:cNvSpPr>
          <p:nvPr/>
        </p:nvSpPr>
        <p:spPr bwMode="auto">
          <a:xfrm>
            <a:off x="4399026" y="3683769"/>
            <a:ext cx="360000" cy="144195"/>
          </a:xfrm>
          <a:prstGeom prst="rect">
            <a:avLst/>
          </a:prstGeom>
          <a:solidFill>
            <a:srgbClr val="FF0066"/>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38" name="Text Box 77"/>
          <p:cNvSpPr txBox="1">
            <a:spLocks noChangeArrowheads="1"/>
          </p:cNvSpPr>
          <p:nvPr/>
        </p:nvSpPr>
        <p:spPr bwMode="auto">
          <a:xfrm>
            <a:off x="4351102" y="3300095"/>
            <a:ext cx="462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sp>
        <p:nvSpPr>
          <p:cNvPr id="139" name="Text Box 69"/>
          <p:cNvSpPr txBox="1">
            <a:spLocks noChangeArrowheads="1"/>
          </p:cNvSpPr>
          <p:nvPr/>
        </p:nvSpPr>
        <p:spPr bwMode="auto">
          <a:xfrm>
            <a:off x="4547636" y="3846885"/>
            <a:ext cx="436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24</a:t>
            </a:r>
          </a:p>
        </p:txBody>
      </p:sp>
      <p:grpSp>
        <p:nvGrpSpPr>
          <p:cNvPr id="140" name="组合 139"/>
          <p:cNvGrpSpPr/>
          <p:nvPr/>
        </p:nvGrpSpPr>
        <p:grpSpPr>
          <a:xfrm>
            <a:off x="4759270" y="3297555"/>
            <a:ext cx="1696707" cy="908685"/>
            <a:chOff x="3100388" y="3305175"/>
            <a:chExt cx="1696707" cy="908685"/>
          </a:xfrm>
        </p:grpSpPr>
        <p:sp>
          <p:nvSpPr>
            <p:cNvPr id="141" name="Rectangle 62"/>
            <p:cNvSpPr>
              <a:spLocks noChangeArrowheads="1"/>
            </p:cNvSpPr>
            <p:nvPr/>
          </p:nvSpPr>
          <p:spPr bwMode="auto">
            <a:xfrm>
              <a:off x="3100388" y="3691890"/>
              <a:ext cx="1440180" cy="143510"/>
            </a:xfrm>
            <a:prstGeom prst="rect">
              <a:avLst/>
            </a:prstGeom>
            <a:solidFill>
              <a:srgbClr val="FF660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42" name="Text Box 70"/>
            <p:cNvSpPr txBox="1">
              <a:spLocks noChangeArrowheads="1"/>
            </p:cNvSpPr>
            <p:nvPr/>
          </p:nvSpPr>
          <p:spPr bwMode="auto">
            <a:xfrm>
              <a:off x="4292270" y="3845560"/>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32</a:t>
              </a:r>
            </a:p>
          </p:txBody>
        </p:sp>
        <p:sp>
          <p:nvSpPr>
            <p:cNvPr id="143" name="Text Box 74"/>
            <p:cNvSpPr txBox="1">
              <a:spLocks noChangeArrowheads="1"/>
            </p:cNvSpPr>
            <p:nvPr/>
          </p:nvSpPr>
          <p:spPr bwMode="auto">
            <a:xfrm>
              <a:off x="355008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144" name="组合 143"/>
          <p:cNvGrpSpPr/>
          <p:nvPr/>
        </p:nvGrpSpPr>
        <p:grpSpPr>
          <a:xfrm>
            <a:off x="6199472" y="3683635"/>
            <a:ext cx="1666999" cy="509905"/>
            <a:chOff x="4900613" y="3693160"/>
            <a:chExt cx="1666999" cy="509905"/>
          </a:xfrm>
        </p:grpSpPr>
        <p:sp>
          <p:nvSpPr>
            <p:cNvPr id="145" name="Rectangle 62"/>
            <p:cNvSpPr>
              <a:spLocks noChangeArrowheads="1"/>
            </p:cNvSpPr>
            <p:nvPr/>
          </p:nvSpPr>
          <p:spPr bwMode="auto">
            <a:xfrm>
              <a:off x="4900613" y="3693160"/>
              <a:ext cx="1440180" cy="144780"/>
            </a:xfrm>
            <a:prstGeom prst="rect">
              <a:avLst/>
            </a:prstGeom>
            <a:solidFill>
              <a:srgbClr val="00B0F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46" name="Text Box 70"/>
            <p:cNvSpPr txBox="1">
              <a:spLocks noChangeArrowheads="1"/>
            </p:cNvSpPr>
            <p:nvPr/>
          </p:nvSpPr>
          <p:spPr bwMode="auto">
            <a:xfrm>
              <a:off x="6062787" y="383476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40</a:t>
              </a:r>
            </a:p>
          </p:txBody>
        </p:sp>
      </p:grpSp>
      <p:grpSp>
        <p:nvGrpSpPr>
          <p:cNvPr id="147" name="组合 146"/>
          <p:cNvGrpSpPr/>
          <p:nvPr/>
        </p:nvGrpSpPr>
        <p:grpSpPr bwMode="auto">
          <a:xfrm>
            <a:off x="7597467" y="3298190"/>
            <a:ext cx="671269" cy="896675"/>
            <a:chOff x="1621117" y="3305694"/>
            <a:chExt cx="670966" cy="895461"/>
          </a:xfrm>
        </p:grpSpPr>
        <p:sp>
          <p:nvSpPr>
            <p:cNvPr id="148" name="Rectangle 59"/>
            <p:cNvSpPr>
              <a:spLocks noChangeArrowheads="1"/>
            </p:cNvSpPr>
            <p:nvPr/>
          </p:nvSpPr>
          <p:spPr bwMode="auto">
            <a:xfrm>
              <a:off x="1656080" y="3691385"/>
              <a:ext cx="359838" cy="144000"/>
            </a:xfrm>
            <a:prstGeom prst="rect">
              <a:avLst/>
            </a:prstGeom>
            <a:solidFill>
              <a:schemeClr val="accent1"/>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49" name="Text Box 69"/>
            <p:cNvSpPr txBox="1">
              <a:spLocks noChangeArrowheads="1"/>
            </p:cNvSpPr>
            <p:nvPr/>
          </p:nvSpPr>
          <p:spPr bwMode="auto">
            <a:xfrm>
              <a:off x="1855400" y="3833354"/>
              <a:ext cx="436683" cy="36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42</a:t>
              </a:r>
            </a:p>
          </p:txBody>
        </p:sp>
        <p:sp>
          <p:nvSpPr>
            <p:cNvPr id="150" name="Text Box 72"/>
            <p:cNvSpPr txBox="1">
              <a:spLocks noChangeArrowheads="1"/>
            </p:cNvSpPr>
            <p:nvPr/>
          </p:nvSpPr>
          <p:spPr bwMode="auto">
            <a:xfrm>
              <a:off x="1621117" y="3305694"/>
              <a:ext cx="462072" cy="36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P5</a:t>
              </a:r>
            </a:p>
          </p:txBody>
        </p:sp>
      </p:grpSp>
      <p:grpSp>
        <p:nvGrpSpPr>
          <p:cNvPr id="151" name="组合 150"/>
          <p:cNvGrpSpPr/>
          <p:nvPr/>
        </p:nvGrpSpPr>
        <p:grpSpPr>
          <a:xfrm>
            <a:off x="7993325" y="3295650"/>
            <a:ext cx="846442" cy="897890"/>
            <a:chOff x="3100388" y="3305175"/>
            <a:chExt cx="846442" cy="897890"/>
          </a:xfrm>
        </p:grpSpPr>
        <p:sp>
          <p:nvSpPr>
            <p:cNvPr id="152" name="Rectangle 62"/>
            <p:cNvSpPr>
              <a:spLocks noChangeArrowheads="1"/>
            </p:cNvSpPr>
            <p:nvPr/>
          </p:nvSpPr>
          <p:spPr bwMode="auto">
            <a:xfrm>
              <a:off x="3100388" y="3693160"/>
              <a:ext cx="539750" cy="144780"/>
            </a:xfrm>
            <a:prstGeom prst="rect">
              <a:avLst/>
            </a:prstGeom>
            <a:solidFill>
              <a:srgbClr val="FF660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53" name="Text Box 70"/>
            <p:cNvSpPr txBox="1">
              <a:spLocks noChangeArrowheads="1"/>
            </p:cNvSpPr>
            <p:nvPr/>
          </p:nvSpPr>
          <p:spPr bwMode="auto">
            <a:xfrm>
              <a:off x="3442005" y="383476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45</a:t>
              </a:r>
            </a:p>
          </p:txBody>
        </p:sp>
        <p:sp>
          <p:nvSpPr>
            <p:cNvPr id="154"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155" name="组合 154"/>
          <p:cNvGrpSpPr/>
          <p:nvPr/>
        </p:nvGrpSpPr>
        <p:grpSpPr>
          <a:xfrm>
            <a:off x="8507413" y="3298190"/>
            <a:ext cx="705893" cy="897890"/>
            <a:chOff x="4874929" y="3305175"/>
            <a:chExt cx="705893" cy="897890"/>
          </a:xfrm>
        </p:grpSpPr>
        <p:sp>
          <p:nvSpPr>
            <p:cNvPr id="156" name="Text Box 77"/>
            <p:cNvSpPr txBox="1">
              <a:spLocks noChangeArrowheads="1"/>
            </p:cNvSpPr>
            <p:nvPr/>
          </p:nvSpPr>
          <p:spPr bwMode="auto">
            <a:xfrm>
              <a:off x="487492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157" name="Rectangle 62"/>
            <p:cNvSpPr>
              <a:spLocks noChangeArrowheads="1"/>
            </p:cNvSpPr>
            <p:nvPr/>
          </p:nvSpPr>
          <p:spPr bwMode="auto">
            <a:xfrm>
              <a:off x="4900613" y="3690938"/>
              <a:ext cx="360000" cy="144462"/>
            </a:xfrm>
            <a:prstGeom prst="rect">
              <a:avLst/>
            </a:prstGeom>
            <a:solidFill>
              <a:srgbClr val="00B0F0"/>
            </a:solidFill>
            <a:ln w="9525">
              <a:solidFill>
                <a:schemeClr val="tx1"/>
              </a:solidFill>
              <a:miter lim="800000"/>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158" name="Text Box 70"/>
            <p:cNvSpPr txBox="1">
              <a:spLocks noChangeArrowheads="1"/>
            </p:cNvSpPr>
            <p:nvPr/>
          </p:nvSpPr>
          <p:spPr bwMode="auto">
            <a:xfrm>
              <a:off x="5075997" y="383476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47</a:t>
              </a:r>
            </a:p>
          </p:txBody>
        </p:sp>
      </p:grpSp>
      <p:sp>
        <p:nvSpPr>
          <p:cNvPr id="159" name="Text Box 77"/>
          <p:cNvSpPr txBox="1">
            <a:spLocks noChangeArrowheads="1"/>
          </p:cNvSpPr>
          <p:nvPr/>
        </p:nvSpPr>
        <p:spPr bwMode="auto">
          <a:xfrm>
            <a:off x="6698298" y="3295650"/>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 name="内容占位符 2"/>
          <p:cNvSpPr>
            <a:spLocks noGrp="1"/>
          </p:cNvSpPr>
          <p:nvPr/>
        </p:nvSpPr>
        <p:spPr>
          <a:xfrm>
            <a:off x="2341245" y="4684713"/>
            <a:ext cx="8229600" cy="1174750"/>
          </a:xfrm>
          <a:prstGeom prst="rect">
            <a:avLst/>
          </a:prstGeom>
          <a:noFill/>
          <a:ln w="9525">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pPr marL="0" indent="0">
              <a:buNone/>
            </a:pPr>
            <a:r>
              <a:rPr lang="en-US" altLang="zh-CN"/>
              <a:t>P1=14</a:t>
            </a:r>
            <a:r>
              <a:rPr lang="en-US" altLang="zh-CN">
                <a:sym typeface="+mn-ea"/>
              </a:rPr>
              <a:t>, P2=</a:t>
            </a:r>
            <a:r>
              <a:rPr lang="en-US" altLang="zh-CN">
                <a:solidFill>
                  <a:srgbClr val="FF0000"/>
                </a:solidFill>
                <a:sym typeface="+mn-ea"/>
              </a:rPr>
              <a:t>2+16+10</a:t>
            </a:r>
            <a:r>
              <a:rPr lang="en-US" altLang="zh-CN">
                <a:sym typeface="+mn-ea"/>
              </a:rPr>
              <a:t>=28</a:t>
            </a:r>
            <a:endParaRPr lang="zh-CN" altLang="en-US">
              <a:ea typeface="宋体" panose="02010600030101010101" pitchFamily="2" charset="-122"/>
            </a:endParaRPr>
          </a:p>
        </p:txBody>
      </p:sp>
      <p:sp>
        <p:nvSpPr>
          <p:cNvPr id="3" name="左中括号 2"/>
          <p:cNvSpPr/>
          <p:nvPr/>
        </p:nvSpPr>
        <p:spPr bwMode="auto">
          <a:xfrm rot="16200000">
            <a:off x="902223" y="4187293"/>
            <a:ext cx="124988" cy="34200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4" name="左中括号 3"/>
          <p:cNvSpPr/>
          <p:nvPr/>
        </p:nvSpPr>
        <p:spPr bwMode="auto">
          <a:xfrm rot="16200000">
            <a:off x="3272825" y="2927278"/>
            <a:ext cx="99393" cy="288000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5" name="左中括号 4"/>
          <p:cNvSpPr/>
          <p:nvPr/>
        </p:nvSpPr>
        <p:spPr bwMode="auto">
          <a:xfrm rot="16200000">
            <a:off x="7085530" y="3489088"/>
            <a:ext cx="99393" cy="176400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7" name="Text Box 69"/>
          <p:cNvSpPr txBox="1">
            <a:spLocks noChangeArrowheads="1"/>
          </p:cNvSpPr>
          <p:nvPr/>
        </p:nvSpPr>
        <p:spPr bwMode="auto">
          <a:xfrm>
            <a:off x="648736" y="4415845"/>
            <a:ext cx="309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FF0000"/>
                </a:solidFill>
                <a:latin typeface="Arial" panose="020B0604020202020204" pitchFamily="34" charset="0"/>
                <a:ea typeface="PMingLiU" panose="02020500000000000000" pitchFamily="18" charset="-120"/>
              </a:rPr>
              <a:t>2</a:t>
            </a:r>
          </a:p>
        </p:txBody>
      </p:sp>
      <p:sp>
        <p:nvSpPr>
          <p:cNvPr id="8" name="内容占位符 2"/>
          <p:cNvSpPr>
            <a:spLocks noGrp="1"/>
          </p:cNvSpPr>
          <p:nvPr/>
        </p:nvSpPr>
        <p:spPr>
          <a:xfrm>
            <a:off x="2343785" y="4684713"/>
            <a:ext cx="8229600" cy="1174750"/>
          </a:xfrm>
          <a:prstGeom prst="rect">
            <a:avLst/>
          </a:prstGeom>
          <a:noFill/>
          <a:ln w="9525">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pPr marL="0" indent="0">
              <a:buNone/>
            </a:pPr>
            <a:r>
              <a:rPr lang="en-US" altLang="zh-CN"/>
              <a:t>P1=14</a:t>
            </a:r>
            <a:r>
              <a:rPr lang="en-US" altLang="zh-CN">
                <a:sym typeface="+mn-ea"/>
              </a:rPr>
              <a:t>, P2=28, P3=</a:t>
            </a:r>
            <a:r>
              <a:rPr lang="en-US" altLang="zh-CN">
                <a:solidFill>
                  <a:srgbClr val="FF0000"/>
                </a:solidFill>
                <a:sym typeface="+mn-ea"/>
              </a:rPr>
              <a:t>3</a:t>
            </a:r>
            <a:endParaRPr lang="en-US" altLang="zh-CN">
              <a:solidFill>
                <a:srgbClr val="FF0000"/>
              </a:solidFill>
              <a:ea typeface="宋体" panose="02010600030101010101" pitchFamily="2" charset="-122"/>
              <a:sym typeface="+mn-ea"/>
            </a:endParaRPr>
          </a:p>
        </p:txBody>
      </p:sp>
      <p:sp>
        <p:nvSpPr>
          <p:cNvPr id="9" name="左中括号 8"/>
          <p:cNvSpPr/>
          <p:nvPr/>
        </p:nvSpPr>
        <p:spPr bwMode="auto">
          <a:xfrm rot="16200000">
            <a:off x="1484243" y="4095493"/>
            <a:ext cx="124988" cy="52560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10" name="Text Box 69"/>
          <p:cNvSpPr txBox="1">
            <a:spLocks noChangeArrowheads="1"/>
          </p:cNvSpPr>
          <p:nvPr/>
        </p:nvSpPr>
        <p:spPr bwMode="auto">
          <a:xfrm>
            <a:off x="1137686" y="4415845"/>
            <a:ext cx="309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a:spcBef>
                <a:spcPct val="0"/>
              </a:spcBef>
              <a:buClrTx/>
              <a:buSzTx/>
              <a:buFontTx/>
              <a:buNone/>
            </a:pPr>
            <a:r>
              <a:rPr kumimoji="0" lang="en-US" altLang="zh-CN">
                <a:solidFill>
                  <a:srgbClr val="FF0000"/>
                </a:solidFill>
                <a:latin typeface="Arial" panose="020B0604020202020204" pitchFamily="34" charset="0"/>
                <a:ea typeface="PMingLiU" panose="02020500000000000000" pitchFamily="18" charset="-120"/>
              </a:rPr>
              <a:t>5</a:t>
            </a:r>
          </a:p>
        </p:txBody>
      </p:sp>
      <p:sp>
        <p:nvSpPr>
          <p:cNvPr id="11" name="内容占位符 2"/>
          <p:cNvSpPr>
            <a:spLocks noGrp="1"/>
          </p:cNvSpPr>
          <p:nvPr/>
        </p:nvSpPr>
        <p:spPr>
          <a:xfrm>
            <a:off x="2343785" y="4684713"/>
            <a:ext cx="8229600" cy="1174750"/>
          </a:xfrm>
          <a:prstGeom prst="rect">
            <a:avLst/>
          </a:prstGeom>
          <a:noFill/>
          <a:ln w="9525">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pPr marL="0" indent="0">
              <a:buNone/>
            </a:pPr>
            <a:r>
              <a:rPr lang="en-US" altLang="zh-CN"/>
              <a:t>P1=14</a:t>
            </a:r>
            <a:r>
              <a:rPr lang="en-US" altLang="zh-CN">
                <a:sym typeface="+mn-ea"/>
              </a:rPr>
              <a:t>, P2=28, P3=3</a:t>
            </a:r>
            <a:r>
              <a:rPr lang="en-US" altLang="zh-CN">
                <a:solidFill>
                  <a:schemeClr val="tx1"/>
                </a:solidFill>
                <a:sym typeface="+mn-ea"/>
              </a:rPr>
              <a:t>, P4=</a:t>
            </a:r>
            <a:r>
              <a:rPr lang="en-US" altLang="zh-CN">
                <a:solidFill>
                  <a:srgbClr val="FF0000"/>
                </a:solidFill>
                <a:sym typeface="+mn-ea"/>
              </a:rPr>
              <a:t>16+5</a:t>
            </a:r>
            <a:r>
              <a:rPr lang="en-US" altLang="zh-CN">
                <a:solidFill>
                  <a:schemeClr val="tx1"/>
                </a:solidFill>
                <a:sym typeface="+mn-ea"/>
              </a:rPr>
              <a:t>=21</a:t>
            </a:r>
            <a:endParaRPr lang="en-US" altLang="zh-CN">
              <a:solidFill>
                <a:schemeClr val="tx1"/>
              </a:solidFill>
              <a:ea typeface="宋体" panose="02010600030101010101" pitchFamily="2" charset="-122"/>
              <a:sym typeface="+mn-ea"/>
            </a:endParaRPr>
          </a:p>
        </p:txBody>
      </p:sp>
      <p:sp>
        <p:nvSpPr>
          <p:cNvPr id="12" name="左中括号 11"/>
          <p:cNvSpPr/>
          <p:nvPr/>
        </p:nvSpPr>
        <p:spPr bwMode="auto">
          <a:xfrm rot="16200000">
            <a:off x="4683918" y="2918293"/>
            <a:ext cx="124988" cy="288000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52" name="左中括号 51"/>
          <p:cNvSpPr/>
          <p:nvPr/>
        </p:nvSpPr>
        <p:spPr bwMode="auto">
          <a:xfrm rot="16200000">
            <a:off x="8024618" y="3899403"/>
            <a:ext cx="124988" cy="90000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15" name="内容占位符 2"/>
          <p:cNvSpPr>
            <a:spLocks noGrp="1"/>
          </p:cNvSpPr>
          <p:nvPr/>
        </p:nvSpPr>
        <p:spPr>
          <a:xfrm>
            <a:off x="2343150" y="4685030"/>
            <a:ext cx="8229600" cy="301625"/>
          </a:xfrm>
          <a:prstGeom prst="rect">
            <a:avLst/>
          </a:prstGeom>
          <a:noFill/>
          <a:ln w="9525">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pPr marL="0" indent="0">
              <a:buNone/>
            </a:pPr>
            <a:r>
              <a:rPr lang="en-US" altLang="zh-CN"/>
              <a:t>P1=14</a:t>
            </a:r>
            <a:r>
              <a:rPr lang="en-US" altLang="zh-CN">
                <a:sym typeface="+mn-ea"/>
              </a:rPr>
              <a:t>, P2=28, P3=3</a:t>
            </a:r>
            <a:r>
              <a:rPr lang="en-US" altLang="zh-CN">
                <a:solidFill>
                  <a:schemeClr val="tx1"/>
                </a:solidFill>
                <a:sym typeface="+mn-ea"/>
              </a:rPr>
              <a:t>, P4=21, P5=</a:t>
            </a:r>
            <a:r>
              <a:rPr lang="en-US" altLang="zh-CN">
                <a:solidFill>
                  <a:srgbClr val="FF0000"/>
                </a:solidFill>
                <a:sym typeface="+mn-ea"/>
              </a:rPr>
              <a:t>18</a:t>
            </a:r>
            <a:endParaRPr lang="en-US" altLang="zh-CN">
              <a:solidFill>
                <a:schemeClr val="tx1"/>
              </a:solidFill>
              <a:sym typeface="+mn-ea"/>
            </a:endParaRPr>
          </a:p>
          <a:p>
            <a:pPr marL="0" indent="0">
              <a:buNone/>
            </a:pPr>
            <a:endParaRPr lang="en-US" altLang="zh-CN">
              <a:solidFill>
                <a:schemeClr val="tx1"/>
              </a:solidFill>
              <a:ea typeface="宋体" panose="02010600030101010101" pitchFamily="2" charset="-122"/>
              <a:sym typeface="+mn-ea"/>
            </a:endParaRPr>
          </a:p>
        </p:txBody>
      </p:sp>
      <p:sp>
        <p:nvSpPr>
          <p:cNvPr id="16" name="左中括号 15"/>
          <p:cNvSpPr/>
          <p:nvPr/>
        </p:nvSpPr>
        <p:spPr bwMode="auto">
          <a:xfrm rot="16200000">
            <a:off x="5956753" y="2738293"/>
            <a:ext cx="124988" cy="324000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17" name="内容占位符 2"/>
          <p:cNvSpPr>
            <a:spLocks noGrp="1"/>
          </p:cNvSpPr>
          <p:nvPr/>
        </p:nvSpPr>
        <p:spPr>
          <a:xfrm>
            <a:off x="328930" y="5034915"/>
            <a:ext cx="8229600" cy="616585"/>
          </a:xfrm>
          <a:prstGeom prst="rect">
            <a:avLst/>
          </a:prstGeom>
          <a:noFill/>
          <a:ln w="9525">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a:sym typeface="+mn-ea"/>
              </a:rPr>
              <a:t>Average waiting time: (14+28+3+21+18)/5=</a:t>
            </a:r>
            <a:r>
              <a:rPr lang="en-US" altLang="zh-CN">
                <a:solidFill>
                  <a:srgbClr val="FF0000"/>
                </a:solidFill>
                <a:sym typeface="+mn-ea"/>
              </a:rPr>
              <a:t>16.8</a:t>
            </a:r>
            <a:r>
              <a:rPr lang="en-US" altLang="zh-CN">
                <a:sym typeface="+mn-ea"/>
              </a:rPr>
              <a:t> </a:t>
            </a:r>
            <a:endParaRPr lang="en-US" altLang="zh-CN"/>
          </a:p>
          <a:p>
            <a:pPr marL="0" indent="0">
              <a:buNone/>
            </a:pPr>
            <a:endParaRPr lang="en-US" altLang="zh-CN">
              <a:solidFill>
                <a:schemeClr val="tx1"/>
              </a:solidFill>
              <a:ea typeface="宋体" panose="02010600030101010101" pitchFamily="2" charset="-122"/>
              <a:sym typeface="+mn-ea"/>
            </a:endParaRPr>
          </a:p>
        </p:txBody>
      </p:sp>
      <p:sp>
        <p:nvSpPr>
          <p:cNvPr id="20" name="内容占位符 2"/>
          <p:cNvSpPr>
            <a:spLocks noGrp="1"/>
          </p:cNvSpPr>
          <p:nvPr/>
        </p:nvSpPr>
        <p:spPr>
          <a:xfrm>
            <a:off x="326390" y="4669790"/>
            <a:ext cx="4071620" cy="392430"/>
          </a:xfrm>
          <a:prstGeom prst="rect">
            <a:avLst/>
          </a:prstGeom>
          <a:noFill/>
          <a:ln w="9525">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r>
              <a:rPr lang="en-US" altLang="zh-CN"/>
              <a:t>Waiting time for</a:t>
            </a:r>
            <a:endParaRPr lang="zh-CN" altLang="en-US">
              <a:ea typeface="宋体" panose="02010600030101010101" pitchFamily="2" charset="-122"/>
            </a:endParaRPr>
          </a:p>
        </p:txBody>
      </p:sp>
      <p:sp>
        <p:nvSpPr>
          <p:cNvPr id="21" name="文本框 20"/>
          <p:cNvSpPr txBox="1"/>
          <p:nvPr/>
        </p:nvSpPr>
        <p:spPr>
          <a:xfrm>
            <a:off x="2345055" y="4685030"/>
            <a:ext cx="5041900" cy="645160"/>
          </a:xfrm>
          <a:prstGeom prst="rect">
            <a:avLst/>
          </a:prstGeom>
          <a:noFill/>
        </p:spPr>
        <p:txBody>
          <a:bodyPr wrap="square" rtlCol="0">
            <a:spAutoFit/>
          </a:bodyPr>
          <a:lstStyle/>
          <a:p>
            <a:r>
              <a:rPr kumimoji="1" lang="en-US" altLang="zh-CN" sz="1800">
                <a:latin typeface="+mn-lt"/>
                <a:cs typeface="MS PGothic" panose="020B0600070205080204" pitchFamily="34" charset="-128"/>
                <a:sym typeface="+mn-ea"/>
              </a:rPr>
              <a:t>P1=14, P2=28, P3=3, P4=21, P5=18</a:t>
            </a:r>
            <a:endParaRPr kumimoji="1" lang="en-US" altLang="zh-CN" sz="1800">
              <a:solidFill>
                <a:schemeClr val="tx1"/>
              </a:solidFill>
              <a:latin typeface="+mn-lt"/>
              <a:cs typeface="MS PGothic" panose="020B0600070205080204" pitchFamily="34" charset="-128"/>
              <a:sym typeface="+mn-ea"/>
            </a:endParaRPr>
          </a:p>
          <a:p>
            <a:endParaRPr lang="zh-CN" altLang="en-US"/>
          </a:p>
        </p:txBody>
      </p:sp>
      <p:graphicFrame>
        <p:nvGraphicFramePr>
          <p:cNvPr id="25" name="Group 58"/>
          <p:cNvGraphicFramePr/>
          <p:nvPr>
            <p:custDataLst>
              <p:tags r:id="rId1"/>
            </p:custDataLst>
          </p:nvPr>
        </p:nvGraphicFramePr>
        <p:xfrm>
          <a:off x="1483842" y="1101090"/>
          <a:ext cx="6240902" cy="2194560"/>
        </p:xfrm>
        <a:graphic>
          <a:graphicData uri="http://schemas.openxmlformats.org/drawingml/2006/table">
            <a:tbl>
              <a:tblPr/>
              <a:tblGrid>
                <a:gridCol w="1293495">
                  <a:extLst>
                    <a:ext uri="{9D8B030D-6E8A-4147-A177-3AD203B41FA5}">
                      <a16:colId xmlns:a16="http://schemas.microsoft.com/office/drawing/2014/main" val="20000"/>
                    </a:ext>
                  </a:extLst>
                </a:gridCol>
                <a:gridCol w="1502410">
                  <a:extLst>
                    <a:ext uri="{9D8B030D-6E8A-4147-A177-3AD203B41FA5}">
                      <a16:colId xmlns:a16="http://schemas.microsoft.com/office/drawing/2014/main" val="20001"/>
                    </a:ext>
                  </a:extLst>
                </a:gridCol>
                <a:gridCol w="1603375">
                  <a:extLst>
                    <a:ext uri="{9D8B030D-6E8A-4147-A177-3AD203B41FA5}">
                      <a16:colId xmlns:a16="http://schemas.microsoft.com/office/drawing/2014/main" val="20002"/>
                    </a:ext>
                  </a:extLst>
                </a:gridCol>
                <a:gridCol w="1841622">
                  <a:extLst>
                    <a:ext uri="{9D8B030D-6E8A-4147-A177-3AD203B41FA5}">
                      <a16:colId xmlns:a16="http://schemas.microsoft.com/office/drawing/2014/main" val="20003"/>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a:ln>
                            <a:noFill/>
                          </a:ln>
                          <a:solidFill>
                            <a:schemeClr val="tx1"/>
                          </a:solidFill>
                          <a:effectLst/>
                          <a:latin typeface="Arial" panose="020B0604020202020204" pitchFamily="34" charset="0"/>
                          <a:ea typeface="PMingLiU" charset="0"/>
                          <a:cs typeface="PMingLiU"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a:ln>
                            <a:noFill/>
                          </a:ln>
                          <a:solidFill>
                            <a:schemeClr val="tx1"/>
                          </a:solidFill>
                          <a:effectLst/>
                          <a:latin typeface="Arial" panose="020B0604020202020204" pitchFamily="34" charset="0"/>
                          <a:ea typeface="PMingLiU" charset="0"/>
                          <a:cs typeface="PMingLiU"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a:ln>
                            <a:noFill/>
                          </a:ln>
                          <a:solidFill>
                            <a:schemeClr val="tx1"/>
                          </a:solidFill>
                          <a:effectLst/>
                          <a:latin typeface="Arial" panose="020B0604020202020204" pitchFamily="34" charset="0"/>
                          <a:ea typeface="PMingLiU" charset="0"/>
                          <a:cs typeface="PMingLiU" charset="0"/>
                        </a:rPr>
                        <a:t>Arrival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a:ln>
                            <a:noFill/>
                          </a:ln>
                          <a:solidFill>
                            <a:schemeClr val="tx1"/>
                          </a:solidFill>
                          <a:effectLst/>
                          <a:latin typeface="Arial" panose="020B0604020202020204" pitchFamily="34" charset="0"/>
                          <a:ea typeface="PMingLiU" charset="0"/>
                          <a:cs typeface="PMingLiU" charset="0"/>
                        </a:rPr>
                        <a:t>Remaining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rPr>
                        <a:t>10</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r>
                        <a:rPr kumimoji="1" lang="en-US" altLang="zh-CN" sz="1800" b="0" i="0" u="none" strike="noStrike" cap="none" normalizeH="0" baseline="0">
                          <a:ln>
                            <a:noFill/>
                          </a:ln>
                          <a:solidFill>
                            <a:schemeClr val="tx1"/>
                          </a:solidFill>
                          <a:effectLst/>
                          <a:latin typeface="Arial" panose="020B0604020202020204" pitchFamily="34" charset="0"/>
                          <a:ea typeface="PMingLiU" charset="0"/>
                          <a:cs typeface="PMingLiU" charset="0"/>
                        </a:rPr>
                        <a:t>0</a:t>
                      </a: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rgbClr val="FF0000"/>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bg1">
                            <a:lumMod val="75000"/>
                          </a:schemeClr>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panose="05000000000000000000" charset="0"/>
                        <a:buNone/>
                      </a:pPr>
                      <a:endParaRPr kumimoji="1" lang="en-US" altLang="zh-CN" sz="1800" b="0" i="0" u="none" strike="noStrike" cap="none" normalizeH="0" baseline="0" dirty="0">
                        <a:ln>
                          <a:noFill/>
                        </a:ln>
                        <a:solidFill>
                          <a:schemeClr val="tx1"/>
                        </a:solidFill>
                        <a:effectLst/>
                        <a:latin typeface="Arial" panose="020B0604020202020204" pitchFamily="34" charset="0"/>
                        <a:ea typeface="PMingLiU" charset="0"/>
                        <a:cs typeface="PMingLiU"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prstDash val="soli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7" name="文本框 26"/>
          <p:cNvSpPr txBox="1"/>
          <p:nvPr/>
        </p:nvSpPr>
        <p:spPr>
          <a:xfrm>
            <a:off x="1894840" y="183705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P2</a:t>
            </a:r>
          </a:p>
        </p:txBody>
      </p:sp>
      <p:sp>
        <p:nvSpPr>
          <p:cNvPr id="28" name="文本框 27"/>
          <p:cNvSpPr txBox="1"/>
          <p:nvPr/>
        </p:nvSpPr>
        <p:spPr>
          <a:xfrm>
            <a:off x="3323590" y="183705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15</a:t>
            </a:r>
          </a:p>
        </p:txBody>
      </p:sp>
      <p:sp>
        <p:nvSpPr>
          <p:cNvPr id="30" name="文本框 29"/>
          <p:cNvSpPr txBox="1"/>
          <p:nvPr/>
        </p:nvSpPr>
        <p:spPr>
          <a:xfrm>
            <a:off x="4940300" y="1837055"/>
            <a:ext cx="516255" cy="368300"/>
          </a:xfrm>
          <a:prstGeom prst="rect">
            <a:avLst/>
          </a:prstGeom>
          <a:noFill/>
        </p:spPr>
        <p:txBody>
          <a:bodyPr wrap="square" rtlCol="0">
            <a:spAutoFit/>
          </a:bodyPr>
          <a:lstStyle/>
          <a:p>
            <a:r>
              <a:rPr kumimoji="1" lang="en-US" altLang="zh-CN" sz="1800" dirty="0">
                <a:ln>
                  <a:noFill/>
                </a:ln>
                <a:effectLst/>
                <a:latin typeface="Arial" panose="020B0604020202020204" pitchFamily="34" charset="0"/>
                <a:ea typeface="PMingLiU" charset="0"/>
                <a:cs typeface="PMingLiU" charset="0"/>
              </a:rPr>
              <a:t>2</a:t>
            </a:r>
          </a:p>
        </p:txBody>
      </p:sp>
      <p:sp>
        <p:nvSpPr>
          <p:cNvPr id="31" name="文本框 30"/>
          <p:cNvSpPr txBox="1"/>
          <p:nvPr/>
        </p:nvSpPr>
        <p:spPr>
          <a:xfrm>
            <a:off x="3406140" y="220535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2</a:t>
            </a:r>
          </a:p>
        </p:txBody>
      </p:sp>
      <p:sp>
        <p:nvSpPr>
          <p:cNvPr id="59" name="文本框 58"/>
          <p:cNvSpPr txBox="1"/>
          <p:nvPr/>
        </p:nvSpPr>
        <p:spPr>
          <a:xfrm>
            <a:off x="4874260" y="2938780"/>
            <a:ext cx="516255" cy="368300"/>
          </a:xfrm>
          <a:prstGeom prst="rect">
            <a:avLst/>
          </a:prstGeom>
          <a:noFill/>
        </p:spPr>
        <p:txBody>
          <a:bodyPr wrap="square" rtlCol="0">
            <a:spAutoFit/>
          </a:bodyPr>
          <a:lstStyle/>
          <a:p>
            <a:r>
              <a:rPr kumimoji="1" lang="en-US" altLang="zh-CN" sz="1800" dirty="0">
                <a:ln>
                  <a:noFill/>
                </a:ln>
                <a:effectLst/>
                <a:latin typeface="Arial" panose="020B0604020202020204" pitchFamily="34" charset="0"/>
                <a:ea typeface="PMingLiU" charset="0"/>
                <a:cs typeface="PMingLiU" charset="0"/>
              </a:rPr>
              <a:t>18</a:t>
            </a:r>
          </a:p>
        </p:txBody>
      </p:sp>
      <p:sp>
        <p:nvSpPr>
          <p:cNvPr id="184" name="文本框 183"/>
          <p:cNvSpPr txBox="1"/>
          <p:nvPr/>
        </p:nvSpPr>
        <p:spPr>
          <a:xfrm>
            <a:off x="6678295" y="147447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0</a:t>
            </a:r>
          </a:p>
        </p:txBody>
      </p:sp>
      <p:sp>
        <p:nvSpPr>
          <p:cNvPr id="185" name="文本框 184"/>
          <p:cNvSpPr txBox="1"/>
          <p:nvPr/>
        </p:nvSpPr>
        <p:spPr>
          <a:xfrm>
            <a:off x="6684645" y="185039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0</a:t>
            </a:r>
          </a:p>
        </p:txBody>
      </p:sp>
      <p:sp>
        <p:nvSpPr>
          <p:cNvPr id="186" name="文本框 185"/>
          <p:cNvSpPr txBox="1"/>
          <p:nvPr/>
        </p:nvSpPr>
        <p:spPr>
          <a:xfrm>
            <a:off x="6672580" y="221615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0</a:t>
            </a:r>
          </a:p>
        </p:txBody>
      </p:sp>
      <p:sp>
        <p:nvSpPr>
          <p:cNvPr id="187" name="文本框 186"/>
          <p:cNvSpPr txBox="1"/>
          <p:nvPr/>
        </p:nvSpPr>
        <p:spPr>
          <a:xfrm>
            <a:off x="6677660" y="256921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0</a:t>
            </a:r>
          </a:p>
        </p:txBody>
      </p:sp>
      <p:sp>
        <p:nvSpPr>
          <p:cNvPr id="188" name="文本框 187"/>
          <p:cNvSpPr txBox="1"/>
          <p:nvPr/>
        </p:nvSpPr>
        <p:spPr>
          <a:xfrm>
            <a:off x="6668135" y="294005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0</a:t>
            </a:r>
          </a:p>
        </p:txBody>
      </p:sp>
      <p:sp>
        <p:nvSpPr>
          <p:cNvPr id="189" name="文本框 188"/>
          <p:cNvSpPr txBox="1"/>
          <p:nvPr/>
        </p:nvSpPr>
        <p:spPr>
          <a:xfrm>
            <a:off x="1894205" y="219964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P3</a:t>
            </a:r>
          </a:p>
        </p:txBody>
      </p:sp>
      <p:sp>
        <p:nvSpPr>
          <p:cNvPr id="190" name="文本框 189"/>
          <p:cNvSpPr txBox="1"/>
          <p:nvPr/>
        </p:nvSpPr>
        <p:spPr>
          <a:xfrm>
            <a:off x="1906270" y="257683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P4</a:t>
            </a:r>
          </a:p>
        </p:txBody>
      </p:sp>
      <p:sp>
        <p:nvSpPr>
          <p:cNvPr id="191" name="文本框 190"/>
          <p:cNvSpPr txBox="1"/>
          <p:nvPr/>
        </p:nvSpPr>
        <p:spPr>
          <a:xfrm>
            <a:off x="1915795" y="293243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P5</a:t>
            </a:r>
          </a:p>
        </p:txBody>
      </p:sp>
      <p:sp>
        <p:nvSpPr>
          <p:cNvPr id="192" name="文本框 191"/>
          <p:cNvSpPr txBox="1"/>
          <p:nvPr/>
        </p:nvSpPr>
        <p:spPr>
          <a:xfrm>
            <a:off x="3319145" y="256032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sym typeface="+mn-ea"/>
              </a:rPr>
              <a:t>14</a:t>
            </a:r>
          </a:p>
        </p:txBody>
      </p:sp>
      <p:sp>
        <p:nvSpPr>
          <p:cNvPr id="193" name="文本框 192"/>
          <p:cNvSpPr txBox="1"/>
          <p:nvPr/>
        </p:nvSpPr>
        <p:spPr>
          <a:xfrm>
            <a:off x="3406140" y="293941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6</a:t>
            </a:r>
          </a:p>
        </p:txBody>
      </p:sp>
      <p:sp>
        <p:nvSpPr>
          <p:cNvPr id="194" name="文本框 193"/>
          <p:cNvSpPr txBox="1"/>
          <p:nvPr/>
        </p:nvSpPr>
        <p:spPr>
          <a:xfrm>
            <a:off x="4935220" y="2213610"/>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5</a:t>
            </a:r>
          </a:p>
        </p:txBody>
      </p:sp>
      <p:sp>
        <p:nvSpPr>
          <p:cNvPr id="200" name="文本框 199"/>
          <p:cNvSpPr txBox="1"/>
          <p:nvPr/>
        </p:nvSpPr>
        <p:spPr>
          <a:xfrm>
            <a:off x="4860925" y="2568575"/>
            <a:ext cx="516255" cy="368300"/>
          </a:xfrm>
          <a:prstGeom prst="rect">
            <a:avLst/>
          </a:prstGeom>
          <a:noFill/>
        </p:spPr>
        <p:txBody>
          <a:bodyPr wrap="square" rtlCol="0">
            <a:spAutoFit/>
          </a:bodyPr>
          <a:lstStyle/>
          <a:p>
            <a:r>
              <a:rPr kumimoji="1" lang="en-US" altLang="zh-CN" sz="1800" dirty="0">
                <a:ln>
                  <a:noFill/>
                </a:ln>
                <a:solidFill>
                  <a:schemeClr val="tx1"/>
                </a:solidFill>
                <a:effectLst/>
                <a:latin typeface="Arial" panose="020B0604020202020204" pitchFamily="34" charset="0"/>
                <a:ea typeface="PMingLiU" charset="0"/>
                <a:cs typeface="PMingLiU" charset="0"/>
              </a:rPr>
              <a:t>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2"/>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P spid="50" grpId="0" bldLvl="0" animBg="1"/>
      <p:bldP spid="55" grpId="0" bldLvl="0" animBg="1"/>
      <p:bldP spid="51" grpId="0" bldLvl="0" animBg="1"/>
      <p:bldP spid="2" grpId="0"/>
      <p:bldP spid="2" grpId="1"/>
      <p:bldP spid="3" grpId="0" bldLvl="0" animBg="1"/>
      <p:bldP spid="3" grpId="1" bldLvl="0" animBg="1"/>
      <p:bldP spid="4" grpId="0" bldLvl="0" animBg="1"/>
      <p:bldP spid="4" grpId="1" bldLvl="0" animBg="1"/>
      <p:bldP spid="5" grpId="0" bldLvl="0" animBg="1"/>
      <p:bldP spid="5" grpId="1" bldLvl="0" animBg="1"/>
      <p:bldP spid="7" grpId="0"/>
      <p:bldP spid="7" grpId="1"/>
      <p:bldP spid="8" grpId="0"/>
      <p:bldP spid="8" grpId="1"/>
      <p:bldP spid="9" grpId="0" bldLvl="0" animBg="1"/>
      <p:bldP spid="9" grpId="1" bldLvl="0" animBg="1"/>
      <p:bldP spid="10" grpId="0"/>
      <p:bldP spid="10" grpId="1"/>
      <p:bldP spid="11" grpId="0"/>
      <p:bldP spid="11" grpId="1"/>
      <p:bldP spid="12" grpId="0" bldLvl="0" animBg="1"/>
      <p:bldP spid="12" grpId="1" bldLvl="0" animBg="1"/>
      <p:bldP spid="52" grpId="0" bldLvl="0" animBg="1"/>
      <p:bldP spid="52" grpId="1" bldLvl="0" animBg="1"/>
      <p:bldP spid="15" grpId="0"/>
      <p:bldP spid="15" grpId="1"/>
      <p:bldP spid="16" grpId="0" bldLvl="0" animBg="1"/>
      <p:bldP spid="16" grpId="1" bldLvl="0" animBg="1"/>
      <p:bldP spid="17"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p:nvPr>
        </p:nvSpPr>
        <p:spPr>
          <a:xfrm>
            <a:off x="660400" y="239713"/>
            <a:ext cx="8026400" cy="576262"/>
          </a:xfrm>
        </p:spPr>
        <p:txBody>
          <a:bodyPr vert="horz" wrap="square" lIns="91440" tIns="45720" rIns="91440" bIns="45720" anchor="b" anchorCtr="0"/>
          <a:lstStyle/>
          <a:p>
            <a:pPr eaLnBrk="1" hangingPunct="1"/>
            <a:r>
              <a:rPr lang="en-US" altLang="en-US" dirty="0"/>
              <a:t>Multilevel Feedback Queue (MLFQ)</a:t>
            </a:r>
          </a:p>
        </p:txBody>
      </p:sp>
      <p:sp>
        <p:nvSpPr>
          <p:cNvPr id="65539" name="Rectangle 3"/>
          <p:cNvSpPr>
            <a:spLocks noGrp="1"/>
          </p:cNvSpPr>
          <p:nvPr>
            <p:ph idx="1"/>
          </p:nvPr>
        </p:nvSpPr>
        <p:spPr>
          <a:xfrm>
            <a:off x="446088" y="1093788"/>
            <a:ext cx="7956550" cy="4483100"/>
          </a:xfrm>
        </p:spPr>
        <p:txBody>
          <a:bodyPr vert="horz" wrap="square" lIns="91440" tIns="45720" rIns="91440" bIns="45720" anchor="t" anchorCtr="0"/>
          <a:lstStyle/>
          <a:p>
            <a:r>
              <a:rPr lang="en-US" altLang="zh-CN" sz="2000" dirty="0"/>
              <a:t>MLFQ is commonly used in many systems such as BSD Unix, Solaris, Window NT and subsequent Window operating systems</a:t>
            </a:r>
          </a:p>
          <a:p>
            <a:r>
              <a:rPr lang="en-US" altLang="zh-CN" sz="2000" dirty="0"/>
              <a:t> MLFQ has several distinctive advantages:</a:t>
            </a:r>
          </a:p>
          <a:p>
            <a:pPr lvl="1"/>
            <a:r>
              <a:rPr lang="en-US" altLang="en-US" dirty="0"/>
              <a:t>It does not need prior knowledge on the next CPU burst time</a:t>
            </a:r>
          </a:p>
          <a:p>
            <a:pPr lvl="1"/>
            <a:r>
              <a:rPr lang="en-US" altLang="en-US" dirty="0"/>
              <a:t>It handles interactive jobs well by delivering similar performance as that of SJF or SRTF</a:t>
            </a:r>
          </a:p>
          <a:p>
            <a:pPr lvl="1"/>
            <a:r>
              <a:rPr lang="en-US" altLang="en-US" dirty="0"/>
              <a:t>It is also “fair” by making progress on CPU-bound jobs </a:t>
            </a:r>
          </a:p>
          <a:p>
            <a:r>
              <a:rPr lang="en-US" altLang="en-US" sz="2000" dirty="0"/>
              <a:t>The possible starvation problem can be handled by reshuffling the jobs to different queues periodically</a:t>
            </a:r>
          </a:p>
          <a:p>
            <a:pPr lvl="1"/>
            <a:r>
              <a:rPr lang="en-US" altLang="en-US" dirty="0"/>
              <a:t>E.g., after some period, move all jobs to the top queue</a:t>
            </a:r>
          </a:p>
          <a:p>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p:nvPr>
        </p:nvSpPr>
        <p:spPr/>
        <p:txBody>
          <a:bodyPr vert="horz" wrap="square" lIns="91440" tIns="45720" rIns="91440" bIns="45720" anchor="b" anchorCtr="0"/>
          <a:lstStyle/>
          <a:p>
            <a:pPr eaLnBrk="1" hangingPunct="1"/>
            <a:r>
              <a:rPr lang="en-US" altLang="en-US" dirty="0"/>
              <a:t>Thread Scheduling</a:t>
            </a:r>
          </a:p>
        </p:txBody>
      </p:sp>
      <p:sp>
        <p:nvSpPr>
          <p:cNvPr id="67587" name="Rectangle 3"/>
          <p:cNvSpPr>
            <a:spLocks noGrp="1"/>
          </p:cNvSpPr>
          <p:nvPr>
            <p:ph idx="1"/>
          </p:nvPr>
        </p:nvSpPr>
        <p:spPr>
          <a:xfrm>
            <a:off x="393700" y="957263"/>
            <a:ext cx="8096250" cy="2351087"/>
          </a:xfrm>
        </p:spPr>
        <p:txBody>
          <a:bodyPr vert="horz" wrap="square" lIns="91440" tIns="45720" rIns="91440" bIns="45720" anchor="t" anchorCtr="0"/>
          <a:lstStyle/>
          <a:p>
            <a:r>
              <a:rPr lang="en-US" altLang="zh-CN" dirty="0"/>
              <a:t>On modern OS</a:t>
            </a:r>
            <a:r>
              <a:rPr lang="en-US" altLang="en-US" dirty="0"/>
              <a:t>, kernel-level threads are </a:t>
            </a:r>
            <a:r>
              <a:rPr lang="en-US" altLang="zh-CN" dirty="0"/>
              <a:t>the ones </a:t>
            </a:r>
            <a:r>
              <a:rPr lang="en-US" altLang="en-US" dirty="0"/>
              <a:t>being scheduled, user-level threads are managed by a thread library instead</a:t>
            </a:r>
          </a:p>
          <a:p>
            <a:r>
              <a:rPr lang="en-US" altLang="en-US" dirty="0"/>
              <a:t>The OS can use an intermediate data structure between user threads and kernel threads, a </a:t>
            </a:r>
            <a:r>
              <a:rPr lang="en-US" altLang="en-US" dirty="0">
                <a:solidFill>
                  <a:srgbClr val="FF0000"/>
                </a:solidFill>
              </a:rPr>
              <a:t>lightweight process </a:t>
            </a:r>
            <a:r>
              <a:rPr lang="en-US" altLang="en-US" dirty="0"/>
              <a:t>(</a:t>
            </a:r>
            <a:r>
              <a:rPr lang="en-US" altLang="en-US" dirty="0">
                <a:solidFill>
                  <a:srgbClr val="FF0000"/>
                </a:solidFill>
              </a:rPr>
              <a:t>LWP</a:t>
            </a:r>
            <a:r>
              <a:rPr lang="en-US" altLang="en-US" dirty="0"/>
              <a:t>)</a:t>
            </a:r>
          </a:p>
          <a:p>
            <a:pPr lvl="1"/>
            <a:r>
              <a:rPr lang="en-US" altLang="en-US" sz="1600" dirty="0"/>
              <a:t>Appears as a </a:t>
            </a:r>
            <a:r>
              <a:rPr lang="en-US" altLang="en-US" sz="1600" dirty="0">
                <a:solidFill>
                  <a:srgbClr val="3366FF"/>
                </a:solidFill>
              </a:rPr>
              <a:t>virtual processor </a:t>
            </a:r>
            <a:r>
              <a:rPr lang="en-US" altLang="en-US" sz="1600" dirty="0"/>
              <a:t>on</a:t>
            </a:r>
            <a:r>
              <a:rPr lang="zh-CN" altLang="en-US" sz="1600" dirty="0"/>
              <a:t> </a:t>
            </a:r>
            <a:r>
              <a:rPr lang="en-US" altLang="zh-CN" sz="1600" dirty="0"/>
              <a:t>which</a:t>
            </a:r>
            <a:r>
              <a:rPr lang="zh-CN" altLang="en-US" sz="1600" dirty="0"/>
              <a:t> </a:t>
            </a:r>
            <a:r>
              <a:rPr lang="en-US" altLang="en-US" sz="1600" dirty="0"/>
              <a:t>user threads are scheduled to “run”</a:t>
            </a:r>
          </a:p>
          <a:p>
            <a:pPr lvl="1"/>
            <a:r>
              <a:rPr lang="en-US" altLang="en-US" sz="1600" dirty="0"/>
              <a:t>Each LWP attached to kernel thread (one-to-one)</a:t>
            </a:r>
          </a:p>
        </p:txBody>
      </p:sp>
      <p:pic>
        <p:nvPicPr>
          <p:cNvPr id="67588" name="Picture 1"/>
          <p:cNvPicPr>
            <a:picLocks noChangeAspect="1"/>
          </p:cNvPicPr>
          <p:nvPr/>
        </p:nvPicPr>
        <p:blipFill>
          <a:blip r:embed="rId3"/>
          <a:stretch>
            <a:fillRect/>
          </a:stretch>
        </p:blipFill>
        <p:spPr>
          <a:xfrm>
            <a:off x="2828925" y="3411538"/>
            <a:ext cx="2743200" cy="248920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p:nvPr>
        </p:nvSpPr>
        <p:spPr/>
        <p:txBody>
          <a:bodyPr vert="horz" wrap="square" lIns="91440" tIns="45720" rIns="91440" bIns="45720" anchor="b" anchorCtr="0"/>
          <a:lstStyle/>
          <a:p>
            <a:pPr eaLnBrk="1" hangingPunct="1"/>
            <a:r>
              <a:rPr lang="en-US" altLang="en-US" dirty="0"/>
              <a:t>Thread Scheduling</a:t>
            </a:r>
          </a:p>
        </p:txBody>
      </p:sp>
      <p:sp>
        <p:nvSpPr>
          <p:cNvPr id="69635" name="Rectangle 3"/>
          <p:cNvSpPr>
            <a:spLocks noGrp="1"/>
          </p:cNvSpPr>
          <p:nvPr>
            <p:ph idx="1"/>
          </p:nvPr>
        </p:nvSpPr>
        <p:spPr>
          <a:xfrm>
            <a:off x="393700" y="957263"/>
            <a:ext cx="8107363" cy="5557837"/>
          </a:xfrm>
        </p:spPr>
        <p:txBody>
          <a:bodyPr vert="horz" wrap="square" lIns="91440" tIns="45720" rIns="91440" bIns="45720" anchor="t" anchorCtr="0"/>
          <a:lstStyle/>
          <a:p>
            <a:r>
              <a:rPr lang="en-US" altLang="en-US" dirty="0"/>
              <a:t>Under many-to-one and many-to-many models, thread library “schedules” user-level threads to run on LWP. This is known as </a:t>
            </a:r>
            <a:r>
              <a:rPr lang="en-US" altLang="en-US" dirty="0">
                <a:solidFill>
                  <a:srgbClr val="3366FF"/>
                </a:solidFill>
              </a:rPr>
              <a:t>process-contention scope </a:t>
            </a:r>
            <a:r>
              <a:rPr lang="en-US" altLang="en-US" dirty="0"/>
              <a:t>(</a:t>
            </a:r>
            <a:r>
              <a:rPr lang="en-US" altLang="en-US" dirty="0">
                <a:solidFill>
                  <a:srgbClr val="3366FF"/>
                </a:solidFill>
              </a:rPr>
              <a:t>PCS</a:t>
            </a:r>
            <a:r>
              <a:rPr lang="en-US" altLang="en-US" dirty="0"/>
              <a:t>). </a:t>
            </a:r>
          </a:p>
          <a:p>
            <a:r>
              <a:rPr lang="en-US" altLang="en-US" dirty="0"/>
              <a:t>Since scheduling competition takes place among the threads belonging to the same process, typically done via </a:t>
            </a:r>
            <a:r>
              <a:rPr lang="en-US" altLang="en-US" b="1" i="1" dirty="0"/>
              <a:t>priority</a:t>
            </a:r>
            <a:r>
              <a:rPr lang="en-US" altLang="en-US" dirty="0"/>
              <a:t> set by programmers</a:t>
            </a:r>
          </a:p>
          <a:p>
            <a:pPr lvl="1"/>
            <a:r>
              <a:rPr lang="en-US" altLang="en-US" dirty="0"/>
              <a:t>Thread library usually can not adjust the priority</a:t>
            </a:r>
          </a:p>
          <a:p>
            <a:pPr lvl="1"/>
            <a:r>
              <a:rPr lang="en-US" altLang="en-US" dirty="0"/>
              <a:t>PCS will typically preempt the thread currently running in favour of a higher-priority (user-level) thread</a:t>
            </a:r>
          </a:p>
          <a:p>
            <a:r>
              <a:rPr lang="en-US" altLang="en-US" dirty="0"/>
              <a:t>Kernel thread scheduled onto available CPU is </a:t>
            </a:r>
            <a:r>
              <a:rPr lang="en-US" altLang="en-US" dirty="0">
                <a:solidFill>
                  <a:srgbClr val="3366FF"/>
                </a:solidFill>
              </a:rPr>
              <a:t>system-contention scope</a:t>
            </a:r>
            <a:r>
              <a:rPr lang="en-US" altLang="en-US" dirty="0"/>
              <a:t> (</a:t>
            </a:r>
            <a:r>
              <a:rPr lang="en-US" altLang="en-US" dirty="0">
                <a:solidFill>
                  <a:srgbClr val="3366FF"/>
                </a:solidFill>
              </a:rPr>
              <a:t>SCS</a:t>
            </a:r>
            <a:r>
              <a:rPr lang="en-US" altLang="en-US" dirty="0"/>
              <a:t>) – competition among all threads in the system – </a:t>
            </a:r>
            <a:r>
              <a:rPr lang="en-US" altLang="en-US" dirty="0">
                <a:solidFill>
                  <a:srgbClr val="FF0000"/>
                </a:solidFill>
              </a:rPr>
              <a:t>CPU scheduling</a:t>
            </a:r>
          </a:p>
          <a:p>
            <a:r>
              <a:rPr lang="en-US" altLang="en-US" dirty="0"/>
              <a:t>Systems using one-to-one mapping model, such as Windows, Linux, and Solaris, schedule threads using only SCS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nvPr>
        </p:nvSpPr>
        <p:spPr>
          <a:xfrm>
            <a:off x="741363" y="287338"/>
            <a:ext cx="7721600" cy="511175"/>
          </a:xfrm>
        </p:spPr>
        <p:txBody>
          <a:bodyPr vert="horz" wrap="square" lIns="91440" tIns="45720" rIns="91440" bIns="45720" anchor="b" anchorCtr="0"/>
          <a:lstStyle/>
          <a:p>
            <a:pPr eaLnBrk="1" hangingPunct="1"/>
            <a:r>
              <a:rPr lang="en-US" altLang="en-US" dirty="0"/>
              <a:t>Multiple-Processor Scheduling</a:t>
            </a:r>
          </a:p>
        </p:txBody>
      </p:sp>
      <p:sp>
        <p:nvSpPr>
          <p:cNvPr id="64515" name="Rectangle 3"/>
          <p:cNvSpPr>
            <a:spLocks noGrp="1" noChangeArrowheads="1"/>
          </p:cNvSpPr>
          <p:nvPr>
            <p:ph idx="1"/>
          </p:nvPr>
        </p:nvSpPr>
        <p:spPr>
          <a:xfrm>
            <a:off x="420688" y="1036638"/>
            <a:ext cx="8177213" cy="50085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CPU scheduling far more complex with multiple CPUs –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load sharing</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Traditionally, the term </a:t>
            </a: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multiprocessor</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referred to systems that provided multiple physical processors, where each physical processor chip contained one single-core CPU</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 definition of multiprocessor has evolved significantly, and in modern computing systems,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multiprocessor</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now applies to multicore CPUs, multithreaded cores, NUMA systems, and heterogeneous multiprocessing</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There are generally two types of multiprocessing systems,</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 asymmetric multiprocessing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and</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 symmetric multiprocessing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Asymmetric multiprocessing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only one processor can access kernel data structures, alleviating the need for data sharing. The other processors execute only user codes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All scheduling decisions, I/O processing, and other system activities handled by a single processor — the master server</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The master server can become a potential bottleneck</a:t>
            </a:r>
          </a:p>
          <a:p>
            <a:pPr marL="457200" marR="0" lvl="1" indent="0" algn="l" defTabSz="914400" rtl="0" eaLnBrk="0" fontAlgn="base" latinLnBrk="0" hangingPunct="0">
              <a:lnSpc>
                <a:spcPct val="100000"/>
              </a:lnSpc>
              <a:spcBef>
                <a:spcPct val="35000"/>
              </a:spcBef>
              <a:spcAft>
                <a:spcPct val="0"/>
              </a:spcAft>
              <a:buClr>
                <a:srgbClr val="CC6600"/>
              </a:buClr>
              <a:buSzPct val="80000"/>
              <a:buFont typeface="Monotype Sorts" pitchFamily="-84" charset="2"/>
              <a:buNone/>
              <a:defRPr/>
            </a:pPr>
            <a:endParaRPr kumimoji="1" lang="en-US" altLang="en-US" sz="1500" b="1" i="0" u="none" strike="noStrike" kern="0" cap="none" spc="0" normalizeH="0" baseline="0" noProof="0" dirty="0">
              <a:ln>
                <a:noFill/>
              </a:ln>
              <a:solidFill>
                <a:srgbClr val="FF0000"/>
              </a:solidFill>
              <a:effectLst/>
              <a:uLnTx/>
              <a:uFillTx/>
              <a:latin typeface="+mn-lt"/>
              <a:ea typeface="MS PGothic" panose="020B0600070205080204" pitchFamily="34"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p:nvPr>
        </p:nvSpPr>
        <p:spPr>
          <a:xfrm>
            <a:off x="741363" y="287338"/>
            <a:ext cx="7721600" cy="511175"/>
          </a:xfrm>
        </p:spPr>
        <p:txBody>
          <a:bodyPr vert="horz" wrap="square" lIns="91440" tIns="45720" rIns="91440" bIns="45720" anchor="b" anchorCtr="0"/>
          <a:lstStyle/>
          <a:p>
            <a:pPr eaLnBrk="1" hangingPunct="1"/>
            <a:r>
              <a:rPr lang="en-US" altLang="en-US" dirty="0"/>
              <a:t>Symmetric multiprocessing (SMP)</a:t>
            </a:r>
          </a:p>
        </p:txBody>
      </p:sp>
      <p:sp>
        <p:nvSpPr>
          <p:cNvPr id="64515" name="Rectangle 3"/>
          <p:cNvSpPr>
            <a:spLocks noGrp="1" noChangeArrowheads="1"/>
          </p:cNvSpPr>
          <p:nvPr>
            <p:ph idx="1"/>
          </p:nvPr>
        </p:nvSpPr>
        <p:spPr>
          <a:xfrm>
            <a:off x="398463" y="938213"/>
            <a:ext cx="8177213" cy="25082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Symmetric multiprocessing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SMP</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 each processor is self-scheduling, with one common ready queue, or each having its own private ready queue</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Scheduling proceeds by having the scheduler of each processor examine the ready queue and select a thread to run</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To ensure two separate processors do not choose to schedule the same thread with a common ready queue - possible race condition (discuss in Chapter 6)</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All modern OS support SMP, including Window, Linux, Mac OS X, as well as mobile systems including Android and iOS</a:t>
            </a:r>
          </a:p>
          <a:p>
            <a:pPr marL="457200" marR="0" lvl="1" indent="0" algn="l" defTabSz="914400" rtl="0" eaLnBrk="0" fontAlgn="base" latinLnBrk="0" hangingPunct="0">
              <a:lnSpc>
                <a:spcPct val="100000"/>
              </a:lnSpc>
              <a:spcBef>
                <a:spcPct val="35000"/>
              </a:spcBef>
              <a:spcAft>
                <a:spcPct val="0"/>
              </a:spcAft>
              <a:buClr>
                <a:srgbClr val="CC6600"/>
              </a:buClr>
              <a:buSzPct val="80000"/>
              <a:buFont typeface="Monotype Sorts" pitchFamily="-84" charset="2"/>
              <a:buNone/>
              <a:defRPr/>
            </a:pPr>
            <a:endParaRPr kumimoji="1" lang="en-US" altLang="en-US" sz="1500" b="1" i="0" u="none" strike="noStrike" kern="0" cap="none" spc="0" normalizeH="0" baseline="0" noProof="0" dirty="0">
              <a:ln>
                <a:noFill/>
              </a:ln>
              <a:solidFill>
                <a:srgbClr val="FF0000"/>
              </a:solidFill>
              <a:effectLst/>
              <a:uLnTx/>
              <a:uFillTx/>
              <a:latin typeface="+mn-lt"/>
              <a:ea typeface="MS PGothic" panose="020B0600070205080204" pitchFamily="34" charset="-128"/>
            </a:endParaRPr>
          </a:p>
        </p:txBody>
      </p:sp>
      <p:pic>
        <p:nvPicPr>
          <p:cNvPr id="73732" name="Picture 1"/>
          <p:cNvPicPr>
            <a:picLocks noChangeAspect="1"/>
          </p:cNvPicPr>
          <p:nvPr/>
        </p:nvPicPr>
        <p:blipFill>
          <a:blip r:embed="rId3"/>
          <a:stretch>
            <a:fillRect/>
          </a:stretch>
        </p:blipFill>
        <p:spPr>
          <a:xfrm>
            <a:off x="1700213" y="3586163"/>
            <a:ext cx="5260975" cy="2722562"/>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527050" y="312738"/>
            <a:ext cx="7821613" cy="511175"/>
          </a:xfrm>
        </p:spPr>
        <p:txBody>
          <a:bodyPr vert="horz" wrap="square" lIns="91440" tIns="45720" rIns="91440" bIns="45720" anchor="b" anchorCtr="0"/>
          <a:lstStyle/>
          <a:p>
            <a:pPr eaLnBrk="1" hangingPunct="1"/>
            <a:r>
              <a:rPr lang="en-US" altLang="en-US" dirty="0"/>
              <a:t>Multicore Processors</a:t>
            </a:r>
          </a:p>
        </p:txBody>
      </p:sp>
      <p:sp>
        <p:nvSpPr>
          <p:cNvPr id="76803" name="Content Placeholder 2"/>
          <p:cNvSpPr>
            <a:spLocks noGrp="1"/>
          </p:cNvSpPr>
          <p:nvPr>
            <p:ph idx="1"/>
          </p:nvPr>
        </p:nvSpPr>
        <p:spPr>
          <a:xfrm>
            <a:off x="427038" y="973138"/>
            <a:ext cx="8020050" cy="30003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Recent trend to place multiple processor cores on same physical chip</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Faster and consumes less power, but complicate the scheduling design</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Memory stall</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when a processor accesses memory, it spends a significant amount of time waiting for data to become available, primarily because modern processors operate at much faster speeds than memory, esp. when there is a cache miss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Multiple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hardware threads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per core - each hardware thread has its own state, program counter (PC), register set appearing as a logical CPU to run a software thread. This is known as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chip multithreading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CMT</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p>
          <a:p>
            <a:pPr marL="434975" marR="0" lvl="1" indent="0" algn="l" defTabSz="914400" rtl="0" eaLnBrk="0" fontAlgn="base" latinLnBrk="0" hangingPunct="0">
              <a:lnSpc>
                <a:spcPct val="100000"/>
              </a:lnSpc>
              <a:spcBef>
                <a:spcPct val="35000"/>
              </a:spcBef>
              <a:spcAft>
                <a:spcPct val="0"/>
              </a:spcAft>
              <a:buClr>
                <a:srgbClr val="CC6600"/>
              </a:buClr>
              <a:buSzPct val="80000"/>
              <a:buFont typeface="Monotype Sorts" pitchFamily="-84" charset="2"/>
              <a:buNone/>
              <a:defRPr/>
            </a:pPr>
            <a:endParaRPr kumimoji="1" lang="en-US" altLang="en-US" sz="1065"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None/>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 </a:t>
            </a:r>
          </a:p>
        </p:txBody>
      </p:sp>
      <p:pic>
        <p:nvPicPr>
          <p:cNvPr id="75780" name="Picture 1"/>
          <p:cNvPicPr>
            <a:picLocks noChangeAspect="1"/>
          </p:cNvPicPr>
          <p:nvPr/>
        </p:nvPicPr>
        <p:blipFill>
          <a:blip r:embed="rId3"/>
          <a:stretch>
            <a:fillRect/>
          </a:stretch>
        </p:blipFill>
        <p:spPr>
          <a:xfrm>
            <a:off x="782638" y="4430713"/>
            <a:ext cx="7280275" cy="159067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a:xfrm>
            <a:off x="457200" y="204788"/>
            <a:ext cx="8229600" cy="576262"/>
          </a:xfrm>
        </p:spPr>
        <p:txBody>
          <a:bodyPr vert="horz" wrap="square" lIns="91440" tIns="45720" rIns="91440" bIns="45720" anchor="b" anchorCtr="0"/>
          <a:lstStyle/>
          <a:p>
            <a:pPr eaLnBrk="1" hangingPunct="1"/>
            <a:r>
              <a:rPr lang="en-US" altLang="en-US" dirty="0"/>
              <a:t>Basic Concepts</a:t>
            </a:r>
          </a:p>
        </p:txBody>
      </p:sp>
      <p:sp>
        <p:nvSpPr>
          <p:cNvPr id="11267" name="Rectangle 3"/>
          <p:cNvSpPr>
            <a:spLocks noGrp="1"/>
          </p:cNvSpPr>
          <p:nvPr>
            <p:ph idx="1"/>
          </p:nvPr>
        </p:nvSpPr>
        <p:spPr>
          <a:xfrm>
            <a:off x="457200" y="1055688"/>
            <a:ext cx="4249738" cy="5057775"/>
          </a:xfrm>
        </p:spPr>
        <p:txBody>
          <a:bodyPr vert="horz" wrap="square" lIns="91440" tIns="45720" rIns="91440" bIns="45720" anchor="t" anchorCtr="0"/>
          <a:lstStyle/>
          <a:p>
            <a:r>
              <a:rPr lang="en-US" altLang="en-US" dirty="0"/>
              <a:t>The objective of multiprogramming is to have </a:t>
            </a:r>
            <a:r>
              <a:rPr lang="en-US" altLang="zh-CN" dirty="0"/>
              <a:t>a </a:t>
            </a:r>
            <a:r>
              <a:rPr lang="en-US" altLang="en-US" dirty="0"/>
              <a:t>process running at all times - maximize CPU utilization</a:t>
            </a:r>
          </a:p>
          <a:p>
            <a:r>
              <a:rPr lang="en-US" altLang="en-US" dirty="0"/>
              <a:t>Process execution consists of a cycle of CPU execution and I/O wait </a:t>
            </a:r>
            <a:r>
              <a:rPr lang="en-US" altLang="zh-CN" dirty="0"/>
              <a:t>– referred as </a:t>
            </a:r>
            <a:r>
              <a:rPr lang="en-US" altLang="en-US" dirty="0">
                <a:solidFill>
                  <a:srgbClr val="3366FF"/>
                </a:solidFill>
              </a:rPr>
              <a:t>CPU burst </a:t>
            </a:r>
            <a:r>
              <a:rPr lang="en-US" altLang="en-US" dirty="0"/>
              <a:t>and </a:t>
            </a:r>
            <a:r>
              <a:rPr lang="en-US" altLang="en-US" dirty="0">
                <a:solidFill>
                  <a:srgbClr val="3366FF"/>
                </a:solidFill>
              </a:rPr>
              <a:t>I/O burst </a:t>
            </a:r>
            <a:r>
              <a:rPr lang="zh-CN" altLang="en-US" dirty="0"/>
              <a:t>（</a:t>
            </a:r>
            <a:r>
              <a:rPr lang="en-US" altLang="zh-CN" dirty="0"/>
              <a:t>when not running on CPU)</a:t>
            </a:r>
            <a:endParaRPr lang="en-US" altLang="en-US" dirty="0"/>
          </a:p>
          <a:p>
            <a:r>
              <a:rPr lang="en-US" altLang="en-US" dirty="0"/>
              <a:t>Whenever CPU is idle, the OS tries to select one of processes on the ready queue to execute unless the ready queue is empty</a:t>
            </a:r>
          </a:p>
          <a:p>
            <a:r>
              <a:rPr lang="en-US" altLang="en-US" dirty="0"/>
              <a:t>The selection of process is carried out by the </a:t>
            </a:r>
            <a:r>
              <a:rPr lang="en-US" altLang="en-US" dirty="0">
                <a:solidFill>
                  <a:srgbClr val="FF0000"/>
                </a:solidFill>
              </a:rPr>
              <a:t>CPU scheduler </a:t>
            </a:r>
            <a:r>
              <a:rPr lang="en-US" altLang="en-US" dirty="0"/>
              <a:t>or called</a:t>
            </a:r>
            <a:r>
              <a:rPr lang="en-US" altLang="en-US" dirty="0">
                <a:solidFill>
                  <a:srgbClr val="FF0000"/>
                </a:solidFill>
              </a:rPr>
              <a:t> </a:t>
            </a:r>
            <a:r>
              <a:rPr lang="en-US" altLang="en-US" dirty="0">
                <a:solidFill>
                  <a:srgbClr val="3366FF"/>
                </a:solidFill>
              </a:rPr>
              <a:t>process scheduler, short-term scheduler</a:t>
            </a:r>
          </a:p>
          <a:p>
            <a:pPr>
              <a:buNone/>
            </a:pPr>
            <a:endParaRPr lang="en-US" altLang="en-US" dirty="0"/>
          </a:p>
        </p:txBody>
      </p:sp>
      <p:pic>
        <p:nvPicPr>
          <p:cNvPr id="11268" name="Picture 1"/>
          <p:cNvPicPr>
            <a:picLocks noChangeAspect="1"/>
          </p:cNvPicPr>
          <p:nvPr/>
        </p:nvPicPr>
        <p:blipFill>
          <a:blip r:embed="rId3"/>
          <a:stretch>
            <a:fillRect/>
          </a:stretch>
        </p:blipFill>
        <p:spPr>
          <a:xfrm>
            <a:off x="5395913" y="1055688"/>
            <a:ext cx="2811462" cy="4846637"/>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1196975" y="277813"/>
            <a:ext cx="7489825" cy="576262"/>
          </a:xfrm>
        </p:spPr>
        <p:txBody>
          <a:bodyPr vert="horz" wrap="square" lIns="91440" tIns="45720" rIns="91440" bIns="45720" anchor="b" anchorCtr="0"/>
          <a:lstStyle/>
          <a:p>
            <a:pPr eaLnBrk="1" hangingPunct="1"/>
            <a:r>
              <a:rPr lang="en-US" altLang="en-US" dirty="0"/>
              <a:t>Multithreaded Multicore System</a:t>
            </a:r>
          </a:p>
        </p:txBody>
      </p:sp>
      <p:pic>
        <p:nvPicPr>
          <p:cNvPr id="77827" name="Picture 2"/>
          <p:cNvPicPr>
            <a:picLocks noChangeAspect="1"/>
          </p:cNvPicPr>
          <p:nvPr/>
        </p:nvPicPr>
        <p:blipFill>
          <a:blip r:embed="rId3"/>
          <a:stretch>
            <a:fillRect/>
          </a:stretch>
        </p:blipFill>
        <p:spPr>
          <a:xfrm>
            <a:off x="941388" y="4449763"/>
            <a:ext cx="6969125" cy="1701800"/>
          </a:xfrm>
          <a:prstGeom prst="rect">
            <a:avLst/>
          </a:prstGeom>
          <a:noFill/>
          <a:ln w="9525">
            <a:noFill/>
          </a:ln>
        </p:spPr>
      </p:pic>
      <p:sp>
        <p:nvSpPr>
          <p:cNvPr id="77828" name="TextBox 3"/>
          <p:cNvSpPr txBox="1">
            <a:spLocks noChangeArrowheads="1"/>
          </p:cNvSpPr>
          <p:nvPr/>
        </p:nvSpPr>
        <p:spPr bwMode="auto">
          <a:xfrm>
            <a:off x="581025" y="962025"/>
            <a:ext cx="7953375" cy="2659063"/>
          </a:xfrm>
          <a:prstGeom prst="rect">
            <a:avLst/>
          </a:prstGeom>
          <a:noFill/>
          <a:ln>
            <a:noFill/>
          </a:ln>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8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Monotype Sorts" pitchFamily="-84" charset="2"/>
              <a:buNone/>
              <a:defRPr/>
            </a:pPr>
            <a:r>
              <a:rPr kumimoji="1" lang="en-US" altLang="en-US" sz="1800" b="0" i="0" u="none" strike="noStrike" kern="1200" cap="none" spc="0" normalizeH="0" baseline="0" noProof="0" dirty="0">
                <a:ln>
                  <a:noFill/>
                </a:ln>
                <a:solidFill>
                  <a:schemeClr val="tx1"/>
                </a:solidFill>
                <a:effectLst/>
                <a:uLnTx/>
                <a:uFillTx/>
                <a:latin typeface="Helvetica" pitchFamily="-84" charset="0"/>
                <a:ea typeface="MS PGothic" panose="020B0600070205080204" pitchFamily="34" charset="-128"/>
                <a:cs typeface="+mn-cs"/>
              </a:rPr>
              <a:t>The scheduling can takes advantage of </a:t>
            </a:r>
            <a:r>
              <a:rPr kumimoji="1" lang="en-US" altLang="en-US" sz="1800" b="0" i="0" u="none" strike="noStrike" kern="1200" cap="none" spc="0" normalizeH="0" baseline="0" noProof="0" dirty="0">
                <a:ln>
                  <a:noFill/>
                </a:ln>
                <a:solidFill>
                  <a:srgbClr val="3366FF"/>
                </a:solidFill>
                <a:effectLst/>
                <a:uLnTx/>
                <a:uFillTx/>
                <a:latin typeface="Helvetica" pitchFamily="-84" charset="0"/>
                <a:ea typeface="MS PGothic" panose="020B0600070205080204" pitchFamily="34" charset="-128"/>
                <a:cs typeface="+mn-cs"/>
              </a:rPr>
              <a:t>memory stall </a:t>
            </a:r>
            <a:r>
              <a:rPr kumimoji="1" lang="en-US" altLang="en-US" sz="1800" b="0" i="0" u="none" strike="noStrike" kern="1200" cap="none" spc="0" normalizeH="0" baseline="0" noProof="0" dirty="0">
                <a:ln>
                  <a:noFill/>
                </a:ln>
                <a:solidFill>
                  <a:schemeClr val="tx1"/>
                </a:solidFill>
                <a:effectLst/>
                <a:uLnTx/>
                <a:uFillTx/>
                <a:latin typeface="Helvetica" pitchFamily="-84" charset="0"/>
                <a:ea typeface="MS PGothic" panose="020B0600070205080204" pitchFamily="34" charset="-128"/>
                <a:cs typeface="+mn-cs"/>
              </a:rPr>
              <a:t>to make progress on another hardware thread while memory retrieve happens</a:t>
            </a:r>
            <a:endParaRPr kumimoji="0" lang="en-US" altLang="en-US" sz="1800" b="0" i="0" u="none" strike="noStrike" kern="1200" cap="none" spc="0" normalizeH="0" baseline="0" noProof="0" dirty="0">
              <a:ln>
                <a:noFill/>
              </a:ln>
              <a:solidFill>
                <a:schemeClr val="tx1"/>
              </a:solidFill>
              <a:effectLst/>
              <a:uLnTx/>
              <a:uFillTx/>
              <a:latin typeface="+mn-lt"/>
              <a:ea typeface="MS PGothic" panose="020B0600070205080204" pitchFamily="34" charset="-128"/>
              <a:cs typeface="+mn-cs"/>
            </a:endParaRPr>
          </a:p>
          <a:p>
            <a:pPr marL="285750" marR="0" lvl="0" indent="-28575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600" b="0" i="0" u="none" strike="noStrike" kern="1200" cap="none" spc="0" normalizeH="0" baseline="0" noProof="0" dirty="0">
                <a:ln>
                  <a:noFill/>
                </a:ln>
                <a:solidFill>
                  <a:schemeClr val="tx1"/>
                </a:solidFill>
                <a:effectLst/>
                <a:uLnTx/>
                <a:uFillTx/>
                <a:latin typeface="Helvetica" pitchFamily="-84" charset="0"/>
                <a:ea typeface="MS PGothic" panose="020B0600070205080204" pitchFamily="34" charset="-128"/>
                <a:cs typeface="+mn-cs"/>
              </a:rPr>
              <a:t>If one thread stalls while waiting for memory, the core can switch to another thread. This becomes a </a:t>
            </a:r>
            <a:r>
              <a:rPr kumimoji="1" lang="en-US" altLang="en-US" sz="1600" b="0" i="0" u="none" strike="noStrike" kern="1200" cap="none" spc="0" normalizeH="0" baseline="0" noProof="0" dirty="0">
                <a:ln>
                  <a:noFill/>
                </a:ln>
                <a:solidFill>
                  <a:srgbClr val="3366FF"/>
                </a:solidFill>
                <a:effectLst/>
                <a:uLnTx/>
                <a:uFillTx/>
                <a:latin typeface="Helvetica" pitchFamily="-84" charset="0"/>
                <a:ea typeface="MS PGothic" panose="020B0600070205080204" pitchFamily="34" charset="-128"/>
                <a:cs typeface="+mn-cs"/>
              </a:rPr>
              <a:t>dual-thread processor core</a:t>
            </a:r>
            <a:r>
              <a:rPr kumimoji="1" lang="en-US" altLang="en-US" sz="1600" b="0" i="0" u="none" strike="noStrike" kern="1200" cap="none" spc="0" normalizeH="0" baseline="0" noProof="0" dirty="0">
                <a:ln>
                  <a:noFill/>
                </a:ln>
                <a:solidFill>
                  <a:schemeClr val="tx1"/>
                </a:solidFill>
                <a:effectLst/>
                <a:uLnTx/>
                <a:uFillTx/>
                <a:latin typeface="Helvetica" pitchFamily="-84" charset="0"/>
                <a:ea typeface="MS PGothic" panose="020B0600070205080204" pitchFamily="34" charset="-128"/>
                <a:cs typeface="+mn-cs"/>
              </a:rPr>
              <a:t>, or resembles two logical processors</a:t>
            </a:r>
          </a:p>
          <a:p>
            <a:pPr marL="285750" marR="0" lvl="0" indent="-28575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600" b="0" i="0" u="none" strike="noStrike" kern="1200" cap="none" spc="0" normalizeH="0" baseline="0" noProof="0" dirty="0">
                <a:ln>
                  <a:noFill/>
                </a:ln>
                <a:solidFill>
                  <a:srgbClr val="3366FF"/>
                </a:solidFill>
                <a:effectLst/>
                <a:uLnTx/>
                <a:uFillTx/>
                <a:latin typeface="Helvetica" pitchFamily="-84" charset="0"/>
                <a:ea typeface="MS PGothic" panose="020B0600070205080204" pitchFamily="34" charset="-128"/>
                <a:cs typeface="+mn-cs"/>
              </a:rPr>
              <a:t>A dual-threaded, dual-core system </a:t>
            </a:r>
            <a:r>
              <a:rPr kumimoji="1" lang="en-US" altLang="en-US" sz="1600" b="0" i="0" u="none" strike="noStrike" kern="1200" cap="none" spc="0" normalizeH="0" baseline="0" noProof="0" dirty="0">
                <a:ln>
                  <a:noFill/>
                </a:ln>
                <a:solidFill>
                  <a:schemeClr val="tx1"/>
                </a:solidFill>
                <a:effectLst/>
                <a:uLnTx/>
                <a:uFillTx/>
                <a:latin typeface="Helvetica" pitchFamily="-84" charset="0"/>
                <a:ea typeface="MS PGothic" panose="020B0600070205080204" pitchFamily="34" charset="-128"/>
                <a:cs typeface="+mn-cs"/>
              </a:rPr>
              <a:t>presents </a:t>
            </a:r>
            <a:r>
              <a:rPr kumimoji="1" lang="en-US" altLang="en-US" sz="1600" b="0" i="0" u="none" strike="noStrike" kern="1200" cap="none" spc="0" normalizeH="0" baseline="0" noProof="0" dirty="0">
                <a:ln>
                  <a:noFill/>
                </a:ln>
                <a:solidFill>
                  <a:srgbClr val="3366FF"/>
                </a:solidFill>
                <a:effectLst/>
                <a:uLnTx/>
                <a:uFillTx/>
                <a:latin typeface="Helvetica" pitchFamily="-84" charset="0"/>
                <a:ea typeface="MS PGothic" panose="020B0600070205080204" pitchFamily="34" charset="-128"/>
                <a:cs typeface="+mn-cs"/>
              </a:rPr>
              <a:t>four</a:t>
            </a:r>
            <a:r>
              <a:rPr kumimoji="1" lang="en-US" altLang="en-US" sz="1600" b="0" i="0" u="none" strike="noStrike" kern="1200" cap="none" spc="0" normalizeH="0" baseline="0" noProof="0" dirty="0">
                <a:ln>
                  <a:noFill/>
                </a:ln>
                <a:solidFill>
                  <a:schemeClr val="tx1"/>
                </a:solidFill>
                <a:effectLst/>
                <a:uLnTx/>
                <a:uFillTx/>
                <a:latin typeface="Helvetica" pitchFamily="-84" charset="0"/>
                <a:ea typeface="MS PGothic" panose="020B0600070205080204" pitchFamily="34" charset="-128"/>
                <a:cs typeface="+mn-cs"/>
              </a:rPr>
              <a:t> logical processors to the operating system</a:t>
            </a:r>
          </a:p>
          <a:p>
            <a:pPr marL="285750" marR="0" lvl="0" indent="-28575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600" b="0" i="0" u="none" strike="noStrike" kern="1200" cap="none" spc="0" normalizeH="0" baseline="0" noProof="0" dirty="0">
                <a:ln>
                  <a:noFill/>
                </a:ln>
                <a:solidFill>
                  <a:schemeClr val="tx1"/>
                </a:solidFill>
                <a:effectLst/>
                <a:uLnTx/>
                <a:uFillTx/>
                <a:latin typeface="Helvetica" pitchFamily="-84" charset="0"/>
                <a:ea typeface="MS PGothic" panose="020B0600070205080204" pitchFamily="34" charset="-128"/>
                <a:cs typeface="+mn-cs"/>
              </a:rPr>
              <a:t>UltraSPARC T3 CPU has 16 cores per chip and 8 hardware threads per core, from operating system perspective, this appear to be 128 logical processors</a:t>
            </a:r>
          </a:p>
          <a:p>
            <a:pPr marL="285750" marR="0" lvl="0" indent="-285750" algn="l" defTabSz="914400" rtl="0" eaLnBrk="0" fontAlgn="base" latinLnBrk="0" hangingPunct="0">
              <a:lnSpc>
                <a:spcPct val="100000"/>
              </a:lnSpc>
              <a:spcBef>
                <a:spcPct val="0"/>
              </a:spcBef>
              <a:spcAft>
                <a:spcPct val="0"/>
              </a:spcAft>
              <a:buClrTx/>
              <a:buSzTx/>
              <a:buFont typeface="Monotype Sorts" pitchFamily="-84" charset="2"/>
              <a:buChar char="n"/>
              <a:defRPr/>
            </a:pPr>
            <a:endParaRPr kumimoji="0" lang="en-US" altLang="en-US" sz="1800" b="0" i="0" u="none" strike="noStrike" kern="1200" cap="none" spc="0" normalizeH="0" baseline="0" noProof="0" dirty="0">
              <a:ln>
                <a:noFill/>
              </a:ln>
              <a:solidFill>
                <a:schemeClr val="tx1"/>
              </a:solidFill>
              <a:effectLst/>
              <a:uLnTx/>
              <a:uFillTx/>
              <a:latin typeface="+mn-lt"/>
              <a:ea typeface="MS PGothic" panose="020B0600070205080204" pitchFamily="34" charset="-128"/>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vert="horz" wrap="square" lIns="91440" tIns="45720" rIns="91440" bIns="45720" anchor="b" anchorCtr="0"/>
          <a:lstStyle/>
          <a:p>
            <a:r>
              <a:rPr lang="en-US" altLang="en-US" dirty="0"/>
              <a:t>Multithreaded Multicore System</a:t>
            </a:r>
          </a:p>
        </p:txBody>
      </p:sp>
      <p:sp>
        <p:nvSpPr>
          <p:cNvPr id="79875" name="Content Placeholder 2"/>
          <p:cNvSpPr>
            <a:spLocks noGrp="1" noChangeArrowheads="1"/>
          </p:cNvSpPr>
          <p:nvPr>
            <p:ph idx="1"/>
          </p:nvPr>
        </p:nvSpPr>
        <p:spPr>
          <a:xfrm>
            <a:off x="592138" y="1028700"/>
            <a:ext cx="4183063" cy="53435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From an operating system perspective, each hardware thread maintains its architectural state, such as instruction pointer and register set, and thus appears as a logical CPU that is available to run a software thread</a:t>
            </a:r>
          </a:p>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endParaRPr kumimoji="1" lang="en-US" altLang="en-US" sz="1800" b="0" i="0" u="none" strike="noStrike" kern="0" cap="none" spc="0" normalizeH="0" baseline="0" noProof="0" dirty="0">
              <a:ln>
                <a:noFill/>
              </a:ln>
              <a:solidFill>
                <a:srgbClr val="0070C0"/>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a:ln>
                  <a:noFill/>
                </a:ln>
                <a:solidFill>
                  <a:srgbClr val="3366FF"/>
                </a:solidFill>
                <a:effectLst/>
                <a:uLnTx/>
                <a:uFillTx/>
                <a:latin typeface="+mn-lt"/>
                <a:ea typeface="MS PGothic" panose="020B0600070205080204" pitchFamily="34" charset="-128"/>
                <a:cs typeface="MS PGothic" panose="020B0600070205080204" pitchFamily="34" charset="-128"/>
              </a:rPr>
              <a:t>Chip-multithreading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CMT</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assigns each core multiple hardware threads. (Intel refers to this as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hyperthreading</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On a quad-core system with 2 hardware threads per core, the operating system sees 8 logical processors.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p:txBody>
      </p:sp>
      <p:pic>
        <p:nvPicPr>
          <p:cNvPr id="79876" name="Picture 3"/>
          <p:cNvPicPr>
            <a:picLocks noChangeAspect="1"/>
          </p:cNvPicPr>
          <p:nvPr/>
        </p:nvPicPr>
        <p:blipFill>
          <a:blip r:embed="rId2"/>
          <a:stretch>
            <a:fillRect/>
          </a:stretch>
        </p:blipFill>
        <p:spPr>
          <a:xfrm>
            <a:off x="5072063" y="1230313"/>
            <a:ext cx="3284537" cy="474980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vert="horz" wrap="square" lIns="91440" tIns="45720" rIns="91440" bIns="45720" anchor="b" anchorCtr="0"/>
          <a:lstStyle/>
          <a:p>
            <a:r>
              <a:rPr lang="en-US" altLang="en-US" dirty="0"/>
              <a:t>Multithreaded Multicore System </a:t>
            </a:r>
          </a:p>
        </p:txBody>
      </p:sp>
      <p:sp>
        <p:nvSpPr>
          <p:cNvPr id="80899" name="Content Placeholder 2"/>
          <p:cNvSpPr>
            <a:spLocks noGrp="1"/>
          </p:cNvSpPr>
          <p:nvPr>
            <p:ph idx="1"/>
          </p:nvPr>
        </p:nvSpPr>
        <p:spPr>
          <a:xfrm>
            <a:off x="457200" y="1260475"/>
            <a:ext cx="3370263" cy="4530725"/>
          </a:xfrm>
        </p:spPr>
        <p:txBody>
          <a:bodyPr vert="horz" wrap="square" lIns="91440" tIns="45720" rIns="91440" bIns="45720" anchor="t" anchorCtr="0"/>
          <a:lstStyle/>
          <a:p>
            <a:r>
              <a:rPr lang="en-US" altLang="en-US" dirty="0">
                <a:solidFill>
                  <a:srgbClr val="FF0000"/>
                </a:solidFill>
              </a:rPr>
              <a:t>Two levels of scheduling</a:t>
            </a:r>
            <a:r>
              <a:rPr lang="en-US" altLang="en-US" dirty="0"/>
              <a:t>:</a:t>
            </a:r>
            <a:br>
              <a:rPr lang="en-US" altLang="en-US" dirty="0"/>
            </a:br>
            <a:endParaRPr lang="en-US" altLang="en-US" dirty="0"/>
          </a:p>
          <a:p>
            <a:pPr>
              <a:buFont typeface="Arial" panose="020B0604020202020204" pitchFamily="34" charset="0"/>
              <a:buAutoNum type="arabicPeriod"/>
            </a:pPr>
            <a:r>
              <a:rPr lang="en-US" altLang="en-US" dirty="0"/>
              <a:t>The operating system deciding which software thread (kernel thread) to run on a logical CPU </a:t>
            </a:r>
            <a:r>
              <a:rPr lang="en-US" altLang="zh-CN" dirty="0"/>
              <a:t>– CPU scheduling that </a:t>
            </a:r>
            <a:r>
              <a:rPr lang="en-US" altLang="en-US" dirty="0"/>
              <a:t>we cover in this Chapter</a:t>
            </a:r>
            <a:br>
              <a:rPr lang="en-US" altLang="en-US" dirty="0"/>
            </a:br>
            <a:br>
              <a:rPr lang="en-US" altLang="en-US" dirty="0"/>
            </a:br>
            <a:endParaRPr lang="en-US" altLang="en-US" dirty="0"/>
          </a:p>
          <a:p>
            <a:pPr>
              <a:buFont typeface="Arial" panose="020B0604020202020204" pitchFamily="34" charset="0"/>
              <a:buAutoNum type="arabicPeriod"/>
            </a:pPr>
            <a:r>
              <a:rPr lang="en-US" altLang="en-US" dirty="0"/>
              <a:t>How each core decides which hardware thread to run on the physical core – could use RR scheduling (UltraSPARC T3)</a:t>
            </a:r>
            <a:br>
              <a:rPr lang="en-US" altLang="en-US" dirty="0"/>
            </a:br>
            <a:br>
              <a:rPr lang="en-US" altLang="en-US" dirty="0"/>
            </a:br>
            <a:br>
              <a:rPr lang="en-US" altLang="en-US" dirty="0"/>
            </a:br>
            <a:endParaRPr lang="en-US" altLang="en-US" dirty="0"/>
          </a:p>
        </p:txBody>
      </p:sp>
      <p:pic>
        <p:nvPicPr>
          <p:cNvPr id="80900" name="Picture 4"/>
          <p:cNvPicPr>
            <a:picLocks noChangeAspect="1"/>
          </p:cNvPicPr>
          <p:nvPr/>
        </p:nvPicPr>
        <p:blipFill>
          <a:blip r:embed="rId2"/>
          <a:stretch>
            <a:fillRect/>
          </a:stretch>
        </p:blipFill>
        <p:spPr>
          <a:xfrm>
            <a:off x="3948113" y="1190625"/>
            <a:ext cx="5087937" cy="395287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a:xfrm>
            <a:off x="741363" y="287338"/>
            <a:ext cx="7721600" cy="511175"/>
          </a:xfrm>
        </p:spPr>
        <p:txBody>
          <a:bodyPr vert="horz" wrap="square" lIns="91440" tIns="45720" rIns="91440" bIns="45720" anchor="b" anchorCtr="0"/>
          <a:lstStyle/>
          <a:p>
            <a:pPr eaLnBrk="1" hangingPunct="1"/>
            <a:r>
              <a:rPr lang="en-US" altLang="en-US" dirty="0"/>
              <a:t>Multithreaded Multicore Scheduling</a:t>
            </a:r>
          </a:p>
        </p:txBody>
      </p:sp>
      <p:sp>
        <p:nvSpPr>
          <p:cNvPr id="64515" name="Rectangle 3"/>
          <p:cNvSpPr>
            <a:spLocks noGrp="1" noChangeArrowheads="1"/>
          </p:cNvSpPr>
          <p:nvPr>
            <p:ph idx="1"/>
          </p:nvPr>
        </p:nvSpPr>
        <p:spPr>
          <a:xfrm>
            <a:off x="427038" y="985838"/>
            <a:ext cx="8035925" cy="544353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20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 </a:t>
            </a:r>
            <a:r>
              <a:rPr kumimoji="1" lang="en-US" altLang="en-US" sz="20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user-level thread</a:t>
            </a:r>
            <a:r>
              <a:rPr kumimoji="1" lang="en-US" altLang="en-US" sz="20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is schedule to a LWP </a:t>
            </a:r>
            <a:r>
              <a:rPr kumimoji="1" lang="en-US" altLang="zh-CN" sz="20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 </a:t>
            </a:r>
            <a:r>
              <a:rPr kumimoji="1" lang="en-US" altLang="zh-CN" sz="20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kernel-level thread</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zh-CN" sz="1800" b="0" i="0" u="none" strike="noStrike" kern="0" cap="none" spc="0" normalizeH="0" baseline="0" noProof="0" dirty="0">
                <a:ln>
                  <a:noFill/>
                </a:ln>
                <a:solidFill>
                  <a:schemeClr val="tx1"/>
                </a:solidFill>
                <a:effectLst/>
                <a:uLnTx/>
                <a:uFillTx/>
                <a:latin typeface="+mn-lt"/>
                <a:ea typeface="MS PGothic" panose="020B0600070205080204" pitchFamily="34" charset="-128"/>
              </a:rPr>
              <a:t>Under many-to-one and many-to-many models, thread library schedules user-level threads known as process-contention scope (PCS), typically based on the </a:t>
            </a:r>
            <a:r>
              <a:rPr kumimoji="1" lang="en-US" altLang="zh-CN" sz="1800" b="1" i="0" u="none" strike="noStrike" kern="0" cap="none" spc="0" normalizeH="0" baseline="0" noProof="0" dirty="0">
                <a:ln>
                  <a:noFill/>
                </a:ln>
                <a:solidFill>
                  <a:schemeClr val="tx1"/>
                </a:solidFill>
                <a:effectLst/>
                <a:uLnTx/>
                <a:uFillTx/>
                <a:latin typeface="+mn-lt"/>
                <a:ea typeface="MS PGothic" panose="020B0600070205080204" pitchFamily="34" charset="-128"/>
              </a:rPr>
              <a:t>priority</a:t>
            </a:r>
            <a:r>
              <a:rPr kumimoji="1" lang="en-US" altLang="zh-CN" sz="1800" b="0" i="0" u="none" strike="noStrike" kern="0" cap="none" spc="0" normalizeH="0" baseline="0" noProof="0" dirty="0">
                <a:ln>
                  <a:noFill/>
                </a:ln>
                <a:solidFill>
                  <a:schemeClr val="tx1"/>
                </a:solidFill>
                <a:effectLst/>
                <a:uLnTx/>
                <a:uFillTx/>
                <a:latin typeface="+mn-lt"/>
                <a:ea typeface="MS PGothic" panose="020B0600070205080204" pitchFamily="34" charset="-128"/>
              </a:rPr>
              <a:t> set by programmers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endParaRPr kumimoji="1" lang="en-US" altLang="zh-CN"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20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 </a:t>
            </a:r>
            <a:r>
              <a:rPr kumimoji="1" lang="en-US" altLang="en-US" sz="20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kernel thread </a:t>
            </a:r>
            <a:r>
              <a:rPr kumimoji="1" lang="en-US" altLang="en-US" sz="20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now referred as a </a:t>
            </a:r>
            <a:r>
              <a:rPr kumimoji="1" lang="en-US" altLang="en-US" sz="20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software thread </a:t>
            </a:r>
            <a:r>
              <a:rPr kumimoji="1" lang="en-US" altLang="en-US" sz="20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is scheduled onto a logical CPU – a </a:t>
            </a:r>
            <a:r>
              <a:rPr kumimoji="1" lang="en-US" altLang="en-US" sz="20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hardware thread</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CPU or process scheduling – operating system</a:t>
            </a:r>
          </a:p>
          <a:p>
            <a:pPr marL="457200" marR="0" lvl="1" indent="0" algn="l" defTabSz="914400" rtl="0" eaLnBrk="0" fontAlgn="base" latinLnBrk="0" hangingPunct="0">
              <a:lnSpc>
                <a:spcPct val="100000"/>
              </a:lnSpc>
              <a:spcBef>
                <a:spcPct val="35000"/>
              </a:spcBef>
              <a:spcAft>
                <a:spcPct val="0"/>
              </a:spcAft>
              <a:buClr>
                <a:srgbClr val="CC6600"/>
              </a:buClr>
              <a:buSzPct val="80000"/>
              <a:buFont typeface="Monotype Sorts" pitchFamily="-84" charset="2"/>
              <a:buNone/>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20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 </a:t>
            </a:r>
            <a:r>
              <a:rPr kumimoji="1" lang="en-US" altLang="en-US" sz="20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hardware thread </a:t>
            </a:r>
            <a:r>
              <a:rPr kumimoji="1" lang="en-US" altLang="en-US" sz="20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is scheduled to run on a CPU core</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rPr>
              <a:t>Each CPU core decides the scheduling, typically using RR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a:xfrm>
            <a:off x="741363" y="287338"/>
            <a:ext cx="7721600" cy="511175"/>
          </a:xfrm>
        </p:spPr>
        <p:txBody>
          <a:bodyPr vert="horz" wrap="square" lIns="91440" tIns="45720" rIns="91440" bIns="45720" anchor="b" anchorCtr="0"/>
          <a:lstStyle/>
          <a:p>
            <a:pPr eaLnBrk="1" hangingPunct="1"/>
            <a:r>
              <a:rPr lang="en-US" altLang="en-US" dirty="0"/>
              <a:t>Processor Affinity</a:t>
            </a:r>
          </a:p>
        </p:txBody>
      </p:sp>
      <p:sp>
        <p:nvSpPr>
          <p:cNvPr id="64515" name="Rectangle 3"/>
          <p:cNvSpPr>
            <a:spLocks noGrp="1" noChangeArrowheads="1"/>
          </p:cNvSpPr>
          <p:nvPr>
            <p:ph idx="1"/>
          </p:nvPr>
        </p:nvSpPr>
        <p:spPr>
          <a:xfrm>
            <a:off x="427038" y="985838"/>
            <a:ext cx="8177213" cy="5443538"/>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Processor affinity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process has an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affinity</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for a processor on which it runs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When a thread has been running on one processor, the cache content of that processor stores the memory accesses by that thread. We refer to this as a thread having affinity for a processor (i.e.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processor affinity</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There is a high cost of invalidating and repopulating caches, most SMP systems try to avoid migration of processes from one processor to another</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Essentially,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per-processor ready queues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provide processor affinity for free!</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Soft affinity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the OS attempt to keep a process running on the same processor (not guaranteeing that),  and it is possible for a process to migrate between processors during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load balancing</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Hard affinity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allow a process to specify a subset of processors it may run</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Many systems provide both soft and hard affinity</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For example, Linux implements soft affinity, but it also provides the system call </a:t>
            </a:r>
            <a:r>
              <a:rPr kumimoji="1" lang="en-US" altLang="en-US" sz="1600" b="1" i="0" u="none" strike="noStrike" kern="0" cap="none" spc="0" normalizeH="0" baseline="0" noProof="0" dirty="0" err="1">
                <a:ln>
                  <a:noFill/>
                </a:ln>
                <a:solidFill>
                  <a:schemeClr val="tx1"/>
                </a:solidFill>
                <a:effectLst/>
                <a:uLnTx/>
                <a:uFillTx/>
                <a:latin typeface="Courier New" panose="02070309020205020404" pitchFamily="49" charset="0"/>
                <a:ea typeface="MS PGothic" panose="020B0600070205080204" pitchFamily="34" charset="-128"/>
                <a:cs typeface="Courier New" panose="02070309020205020404" pitchFamily="49" charset="0"/>
              </a:rPr>
              <a:t>sched_setaffinity</a:t>
            </a:r>
            <a:r>
              <a:rPr kumimoji="1" lang="en-US" altLang="en-US" sz="1600" b="1" i="0" u="none" strike="noStrike" kern="0" cap="none" spc="0" normalizeH="0" baseline="0" noProof="0" dirty="0">
                <a:ln>
                  <a:noFill/>
                </a:ln>
                <a:solidFill>
                  <a:schemeClr val="tx1"/>
                </a:solidFill>
                <a:effectLst/>
                <a:uLnTx/>
                <a:uFillTx/>
                <a:latin typeface="Courier New" panose="02070309020205020404" pitchFamily="49" charset="0"/>
                <a:ea typeface="MS PGothic" panose="020B0600070205080204" pitchFamily="34" charset="-128"/>
                <a:cs typeface="Courier New" panose="02070309020205020404" pitchFamily="49" charset="0"/>
              </a:rPr>
              <a:t>()</a:t>
            </a: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 which supports hard affinity by allowing a thread to specify the set of CPUs on which it is eligible to run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a:xfrm>
            <a:off x="879475" y="252413"/>
            <a:ext cx="7723188" cy="511175"/>
          </a:xfrm>
        </p:spPr>
        <p:txBody>
          <a:bodyPr vert="horz" wrap="square" lIns="91440" tIns="45720" rIns="91440" bIns="45720" anchor="b" anchorCtr="0"/>
          <a:lstStyle/>
          <a:p>
            <a:pPr eaLnBrk="1" hangingPunct="1"/>
            <a:r>
              <a:rPr lang="en-US" altLang="en-US" sz="2400" dirty="0"/>
              <a:t>Multiple-Processor Scheduling – Load Balancing</a:t>
            </a:r>
          </a:p>
        </p:txBody>
      </p:sp>
      <p:sp>
        <p:nvSpPr>
          <p:cNvPr id="68611" name="Rectangle 3"/>
          <p:cNvSpPr>
            <a:spLocks noGrp="1" noChangeArrowheads="1"/>
          </p:cNvSpPr>
          <p:nvPr>
            <p:ph idx="1"/>
          </p:nvPr>
        </p:nvSpPr>
        <p:spPr>
          <a:xfrm>
            <a:off x="407988" y="1057275"/>
            <a:ext cx="8148638" cy="494823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Load balancing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attempts to keep workload evenly distributed</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On systems where each processor has its own private ready queue of eligible threads to execute</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There are two general approaches to load balancing</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rgbClr val="FF0000"/>
                </a:solidFill>
                <a:effectLst/>
                <a:uLnTx/>
                <a:uFillTx/>
                <a:latin typeface="+mn-lt"/>
                <a:ea typeface="MS PGothic" panose="020B0600070205080204" pitchFamily="34" charset="-128"/>
              </a:rPr>
              <a:t>Push migration</a:t>
            </a:r>
            <a:r>
              <a:rPr kumimoji="1" lang="en-US" altLang="en-US" sz="1600" b="0" i="0" u="none" strike="noStrike" kern="0" cap="none" spc="0" normalizeH="0" baseline="0" noProof="0" dirty="0">
                <a:ln>
                  <a:noFill/>
                </a:ln>
                <a:solidFill>
                  <a:srgbClr val="3366FF"/>
                </a:solidFill>
                <a:effectLst/>
                <a:uLnTx/>
                <a:uFillTx/>
                <a:latin typeface="+mn-lt"/>
                <a:ea typeface="MS PGothic" panose="020B0600070205080204" pitchFamily="34" charset="-128"/>
              </a:rPr>
              <a:t> </a:t>
            </a: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 a specific task periodically checks the load on each processor, and if it finds an imbalance, pushes task(s) from overloaded CPU to idle or less-busy CPUs</a:t>
            </a:r>
            <a:endParaRPr kumimoji="1" lang="en-US" altLang="en-US" sz="1600" b="0" i="0" u="none" strike="noStrike" kern="0" cap="none" spc="0" normalizeH="0" baseline="0" noProof="0" dirty="0">
              <a:ln>
                <a:noFill/>
              </a:ln>
              <a:solidFill>
                <a:srgbClr val="3366FF"/>
              </a:solidFill>
              <a:effectLst/>
              <a:uLnTx/>
              <a:uFillTx/>
              <a:latin typeface="+mn-lt"/>
              <a:ea typeface="MS PGothic" panose="020B0600070205080204" pitchFamily="34" charset="-128"/>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rgbClr val="FF0000"/>
                </a:solidFill>
                <a:effectLst/>
                <a:uLnTx/>
                <a:uFillTx/>
                <a:latin typeface="+mn-lt"/>
                <a:ea typeface="MS PGothic" panose="020B0600070205080204" pitchFamily="34" charset="-128"/>
              </a:rPr>
              <a:t>Pull migration </a:t>
            </a: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 idle processors pulls waiting task(s) from a busy processor</a:t>
            </a: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Push and pull migration need not to be mutually exclusive and are in fact often both implemented in parallel on load-balancing systems. the Linux CFS implement both techniques</a:t>
            </a: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Load balancing often counteracts the benefits of processor affinity -  natural tension between load balancing and minimizing memory access times </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Thus, scheduling algorithms for modern multicore NUMA systems have become quite complex</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335"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865188" y="277813"/>
            <a:ext cx="7821612" cy="576262"/>
          </a:xfrm>
        </p:spPr>
        <p:txBody>
          <a:bodyPr vert="horz" wrap="square" lIns="91440" tIns="45720" rIns="91440" bIns="45720" anchor="b" anchorCtr="0"/>
          <a:lstStyle/>
          <a:p>
            <a:pPr eaLnBrk="1" hangingPunct="1"/>
            <a:r>
              <a:rPr lang="en-US" altLang="en-US" dirty="0"/>
              <a:t>Real-Time CPU Scheduling</a:t>
            </a:r>
          </a:p>
        </p:txBody>
      </p:sp>
      <p:sp>
        <p:nvSpPr>
          <p:cNvPr id="81923" name="Content Placeholder 2"/>
          <p:cNvSpPr>
            <a:spLocks noGrp="1" noChangeArrowheads="1"/>
          </p:cNvSpPr>
          <p:nvPr>
            <p:ph idx="1"/>
          </p:nvPr>
        </p:nvSpPr>
        <p:spPr>
          <a:xfrm>
            <a:off x="447675" y="1011238"/>
            <a:ext cx="79756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Real-time scheduling demands performance guarantee – predictability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Hard real-time systems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have stricter requirements. A task must be serviced by its deadline; service after the deadline has expired is the same as no service at all</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Soft real-time systems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provide no guarantee as to when a critical real-time process will be scheduled. They guarantee only that the process will </a:t>
            </a: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be given preference over noncritical processes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 scheduler for a real-time operating system must support a </a:t>
            </a: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priority based algorithm with preemption</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865188" y="277813"/>
            <a:ext cx="7821612" cy="576262"/>
          </a:xfrm>
        </p:spPr>
        <p:txBody>
          <a:bodyPr vert="horz" wrap="square" lIns="91440" tIns="45720" rIns="91440" bIns="45720" anchor="b" anchorCtr="0"/>
          <a:lstStyle/>
          <a:p>
            <a:pPr eaLnBrk="1" hangingPunct="1"/>
            <a:r>
              <a:rPr lang="en-US" altLang="en-US" dirty="0"/>
              <a:t>Priority-based Scheduling</a:t>
            </a:r>
          </a:p>
        </p:txBody>
      </p:sp>
      <p:sp>
        <p:nvSpPr>
          <p:cNvPr id="92163" name="Content Placeholder 2"/>
          <p:cNvSpPr>
            <a:spLocks noGrp="1"/>
          </p:cNvSpPr>
          <p:nvPr>
            <p:ph idx="1"/>
          </p:nvPr>
        </p:nvSpPr>
        <p:spPr>
          <a:xfrm>
            <a:off x="427038" y="998538"/>
            <a:ext cx="8112125" cy="2655887"/>
          </a:xfrm>
        </p:spPr>
        <p:txBody>
          <a:bodyPr vert="horz" wrap="square" lIns="91440" tIns="45720" rIns="91440" bIns="45720" anchor="t" anchorCtr="0"/>
          <a:lstStyle/>
          <a:p>
            <a:r>
              <a:rPr lang="en-US" altLang="en-US" dirty="0"/>
              <a:t>Note that providing a preemptive, priority-based scheduler only guarantees soft real-time functionality. Processes have the characteristics: </a:t>
            </a:r>
            <a:r>
              <a:rPr lang="en-US" altLang="en-US" dirty="0">
                <a:solidFill>
                  <a:srgbClr val="FF0000"/>
                </a:solidFill>
              </a:rPr>
              <a:t>periodic</a:t>
            </a:r>
            <a:r>
              <a:rPr lang="en-US" altLang="en-US" dirty="0"/>
              <a:t> ones require CPU at constant intervals (periods)</a:t>
            </a:r>
          </a:p>
          <a:p>
            <a:pPr lvl="1"/>
            <a:r>
              <a:rPr lang="en-US" altLang="en-US" sz="1600" dirty="0"/>
              <a:t>Has processing time </a:t>
            </a:r>
            <a:r>
              <a:rPr lang="en-US" altLang="en-US" sz="1600" i="1" dirty="0"/>
              <a:t>t</a:t>
            </a:r>
            <a:r>
              <a:rPr lang="en-US" altLang="en-US" sz="1600" dirty="0"/>
              <a:t>, deadline </a:t>
            </a:r>
            <a:r>
              <a:rPr lang="en-US" altLang="en-US" sz="1600" i="1" dirty="0"/>
              <a:t>d, </a:t>
            </a:r>
            <a:r>
              <a:rPr lang="en-US" altLang="en-US" sz="1600" dirty="0"/>
              <a:t>period </a:t>
            </a:r>
            <a:r>
              <a:rPr lang="en-US" altLang="en-US" sz="1600" i="1" dirty="0"/>
              <a:t>p </a:t>
            </a:r>
            <a:r>
              <a:rPr lang="en-US" altLang="en-US" sz="1600" dirty="0"/>
              <a:t>, in which 0 ≤ </a:t>
            </a:r>
            <a:r>
              <a:rPr lang="en-US" altLang="en-US" sz="1600" i="1" dirty="0"/>
              <a:t>t</a:t>
            </a:r>
            <a:r>
              <a:rPr lang="en-US" altLang="en-US" sz="1600" dirty="0"/>
              <a:t> ≤ </a:t>
            </a:r>
            <a:r>
              <a:rPr lang="en-US" altLang="en-US" sz="1600" i="1" dirty="0"/>
              <a:t>d</a:t>
            </a:r>
            <a:r>
              <a:rPr lang="en-US" altLang="en-US" sz="1600" dirty="0"/>
              <a:t> ≤ </a:t>
            </a:r>
            <a:r>
              <a:rPr lang="en-US" altLang="en-US" sz="1600" i="1" dirty="0"/>
              <a:t>p</a:t>
            </a:r>
          </a:p>
          <a:p>
            <a:pPr lvl="1"/>
            <a:r>
              <a:rPr lang="en-US" altLang="en-US" sz="1600" dirty="0"/>
              <a:t>The</a:t>
            </a:r>
            <a:r>
              <a:rPr lang="en-US" altLang="en-US" sz="1600" dirty="0">
                <a:solidFill>
                  <a:srgbClr val="3366FF"/>
                </a:solidFill>
              </a:rPr>
              <a:t> </a:t>
            </a:r>
            <a:r>
              <a:rPr lang="en-US" altLang="en-US" sz="1600" dirty="0">
                <a:solidFill>
                  <a:srgbClr val="FF0000"/>
                </a:solidFill>
              </a:rPr>
              <a:t>rate</a:t>
            </a:r>
            <a:r>
              <a:rPr lang="en-US" altLang="en-US" sz="1600" dirty="0"/>
              <a:t> of a periodic task is 1/</a:t>
            </a:r>
            <a:r>
              <a:rPr lang="en-US" altLang="en-US" sz="1600" i="1" dirty="0"/>
              <a:t>p</a:t>
            </a:r>
          </a:p>
          <a:p>
            <a:pPr lvl="1"/>
            <a:r>
              <a:rPr lang="en-US" altLang="en-US" sz="1600" dirty="0"/>
              <a:t>A process may have to announce its deadline requirements to the scheduler. </a:t>
            </a:r>
            <a:r>
              <a:rPr lang="en-US" altLang="zh-CN" sz="1600" dirty="0"/>
              <a:t>T</a:t>
            </a:r>
            <a:r>
              <a:rPr lang="en-US" altLang="en-US" sz="1600" dirty="0"/>
              <a:t>he scheduler decides whether to admit the process or not depending on whether it can guarantee that the process will complete on time (by its deadline)</a:t>
            </a:r>
          </a:p>
          <a:p>
            <a:pPr lvl="1"/>
            <a:endParaRPr lang="en-US" altLang="en-US" dirty="0"/>
          </a:p>
          <a:p>
            <a:endParaRPr lang="en-US" altLang="en-US" dirty="0"/>
          </a:p>
          <a:p>
            <a:pPr lvl="1">
              <a:buNone/>
            </a:pPr>
            <a:r>
              <a:rPr lang="en-US" altLang="en-US" dirty="0"/>
              <a:t> </a:t>
            </a:r>
          </a:p>
        </p:txBody>
      </p:sp>
      <p:pic>
        <p:nvPicPr>
          <p:cNvPr id="92164" name="Picture 1"/>
          <p:cNvPicPr>
            <a:picLocks noChangeAspect="1"/>
          </p:cNvPicPr>
          <p:nvPr/>
        </p:nvPicPr>
        <p:blipFill>
          <a:blip r:embed="rId3"/>
          <a:stretch>
            <a:fillRect/>
          </a:stretch>
        </p:blipFill>
        <p:spPr>
          <a:xfrm>
            <a:off x="1125538" y="3800475"/>
            <a:ext cx="6715125" cy="200660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p:nvPr>
        </p:nvSpPr>
        <p:spPr>
          <a:xfrm>
            <a:off x="876300" y="277813"/>
            <a:ext cx="7810500" cy="576262"/>
          </a:xfrm>
        </p:spPr>
        <p:txBody>
          <a:bodyPr vert="horz" wrap="square" lIns="91440" tIns="45720" rIns="91440" bIns="45720" anchor="b" anchorCtr="0"/>
          <a:lstStyle/>
          <a:p>
            <a:pPr eaLnBrk="1" hangingPunct="1"/>
            <a:r>
              <a:rPr lang="en-US" altLang="en-US" dirty="0"/>
              <a:t>Rate Montonic Scheduling</a:t>
            </a:r>
          </a:p>
        </p:txBody>
      </p:sp>
      <p:pic>
        <p:nvPicPr>
          <p:cNvPr id="94211" name="Picture 5"/>
          <p:cNvPicPr>
            <a:picLocks noChangeAspect="1"/>
          </p:cNvPicPr>
          <p:nvPr/>
        </p:nvPicPr>
        <p:blipFill>
          <a:blip r:embed="rId3"/>
          <a:stretch>
            <a:fillRect/>
          </a:stretch>
        </p:blipFill>
        <p:spPr>
          <a:xfrm>
            <a:off x="598488" y="4387850"/>
            <a:ext cx="7975600" cy="1374775"/>
          </a:xfrm>
          <a:prstGeom prst="rect">
            <a:avLst/>
          </a:prstGeom>
          <a:noFill/>
          <a:ln w="9525">
            <a:noFill/>
          </a:ln>
        </p:spPr>
      </p:pic>
      <p:sp>
        <p:nvSpPr>
          <p:cNvPr id="94212" name="Content Placeholder 1"/>
          <p:cNvSpPr>
            <a:spLocks noGrp="1"/>
          </p:cNvSpPr>
          <p:nvPr>
            <p:ph idx="1"/>
          </p:nvPr>
        </p:nvSpPr>
        <p:spPr>
          <a:xfrm>
            <a:off x="411163" y="979488"/>
            <a:ext cx="8229600" cy="3128962"/>
          </a:xfrm>
        </p:spPr>
        <p:txBody>
          <a:bodyPr vert="horz" wrap="square" lIns="91440" tIns="45720" rIns="91440" bIns="45720" anchor="t" anchorCtr="0"/>
          <a:lstStyle/>
          <a:p>
            <a:r>
              <a:rPr lang="en-US" altLang="en-US" dirty="0"/>
              <a:t>A </a:t>
            </a:r>
            <a:r>
              <a:rPr lang="en-US" altLang="en-US" dirty="0">
                <a:solidFill>
                  <a:srgbClr val="FF0000"/>
                </a:solidFill>
              </a:rPr>
              <a:t>static priority </a:t>
            </a:r>
            <a:r>
              <a:rPr lang="en-US" altLang="en-US" dirty="0"/>
              <a:t>is assigned based on the inverse of its period</a:t>
            </a:r>
          </a:p>
          <a:p>
            <a:pPr lvl="1"/>
            <a:r>
              <a:rPr lang="en-US" altLang="en-US" sz="1600" dirty="0"/>
              <a:t>Shorter (longer) period = higher (lower) priority;</a:t>
            </a:r>
          </a:p>
          <a:p>
            <a:pPr lvl="1"/>
            <a:r>
              <a:rPr lang="en-US" altLang="en-US" sz="1600" dirty="0"/>
              <a:t>The rationale is to assign a higher priority to tasks requiring CPU more often</a:t>
            </a:r>
          </a:p>
          <a:p>
            <a:r>
              <a:rPr lang="en-US" altLang="en-US" dirty="0"/>
              <a:t>Suppose </a:t>
            </a:r>
            <a:r>
              <a:rPr lang="en-US" altLang="en-US" b="1" dirty="0">
                <a:solidFill>
                  <a:srgbClr val="000000"/>
                </a:solidFill>
                <a:latin typeface="Courier New" panose="02070309020205020404" pitchFamily="49" charset="0"/>
                <a:cs typeface="Courier New" panose="02070309020205020404" pitchFamily="49" charset="0"/>
              </a:rPr>
              <a:t>P</a:t>
            </a:r>
            <a:r>
              <a:rPr lang="en-US" altLang="en-US" b="1" baseline="-25000" dirty="0">
                <a:solidFill>
                  <a:srgbClr val="000000"/>
                </a:solidFill>
                <a:latin typeface="Courier New" panose="02070309020205020404" pitchFamily="49" charset="0"/>
                <a:cs typeface="Courier New" panose="02070309020205020404" pitchFamily="49" charset="0"/>
              </a:rPr>
              <a:t>1</a:t>
            </a:r>
            <a:r>
              <a:rPr lang="en-US" altLang="en-US" dirty="0">
                <a:solidFill>
                  <a:srgbClr val="000000"/>
                </a:solidFill>
              </a:rPr>
              <a:t> has a period of 50 (also deadline), and processing time 20. </a:t>
            </a:r>
            <a:r>
              <a:rPr lang="en-US" altLang="en-US" b="1" dirty="0">
                <a:solidFill>
                  <a:srgbClr val="000000"/>
                </a:solidFill>
                <a:latin typeface="Courier New" panose="02070309020205020404" pitchFamily="49" charset="0"/>
                <a:cs typeface="Courier New" panose="02070309020205020404" pitchFamily="49" charset="0"/>
              </a:rPr>
              <a:t>P</a:t>
            </a:r>
            <a:r>
              <a:rPr lang="en-US" altLang="en-US" b="1" baseline="-25000" dirty="0">
                <a:solidFill>
                  <a:srgbClr val="000000"/>
                </a:solidFill>
                <a:latin typeface="Courier New" panose="02070309020205020404" pitchFamily="49" charset="0"/>
                <a:cs typeface="Courier New" panose="02070309020205020404" pitchFamily="49" charset="0"/>
              </a:rPr>
              <a:t>2 </a:t>
            </a:r>
            <a:r>
              <a:rPr lang="en-US" altLang="en-US" dirty="0"/>
              <a:t>has a period of 100 (also deadline), and processing time 35. </a:t>
            </a:r>
          </a:p>
          <a:p>
            <a:pPr lvl="1">
              <a:buFont typeface="Monotype Sorts" pitchFamily="-84" charset="2"/>
              <a:buChar char="n"/>
            </a:pPr>
            <a:r>
              <a:rPr lang="en-US" altLang="en-US" sz="1600" dirty="0"/>
              <a:t>The deadline for each process requires that it complete its CPU burst by the start of its next period. Since 50 &lt; 100, </a:t>
            </a:r>
            <a:r>
              <a:rPr lang="en-US" altLang="en-US" sz="1600" b="1" dirty="0">
                <a:solidFill>
                  <a:srgbClr val="3366FF"/>
                </a:solidFill>
                <a:latin typeface="Courier New" panose="02070309020205020404" pitchFamily="49" charset="0"/>
                <a:cs typeface="Courier New" panose="02070309020205020404" pitchFamily="49" charset="0"/>
              </a:rPr>
              <a:t>P</a:t>
            </a:r>
            <a:r>
              <a:rPr lang="en-US" altLang="en-US" sz="1600" b="1" baseline="-25000" dirty="0">
                <a:solidFill>
                  <a:srgbClr val="3366FF"/>
                </a:solidFill>
                <a:latin typeface="Courier New" panose="02070309020205020404" pitchFamily="49" charset="0"/>
                <a:cs typeface="Courier New" panose="02070309020205020404" pitchFamily="49" charset="0"/>
              </a:rPr>
              <a:t>1</a:t>
            </a:r>
            <a:r>
              <a:rPr lang="en-US" altLang="en-US" sz="1600" baseline="-25000" dirty="0">
                <a:solidFill>
                  <a:srgbClr val="3366FF"/>
                </a:solidFill>
                <a:cs typeface="Courier New" panose="02070309020205020404" pitchFamily="49" charset="0"/>
              </a:rPr>
              <a:t> </a:t>
            </a:r>
            <a:r>
              <a:rPr lang="en-US" altLang="en-US" sz="1600" dirty="0">
                <a:solidFill>
                  <a:srgbClr val="3366FF"/>
                </a:solidFill>
              </a:rPr>
              <a:t>is assigned a higher priority than </a:t>
            </a:r>
            <a:r>
              <a:rPr lang="en-US" altLang="en-US" sz="1600" b="1" dirty="0">
                <a:solidFill>
                  <a:srgbClr val="3366FF"/>
                </a:solidFill>
                <a:latin typeface="Courier New" panose="02070309020205020404" pitchFamily="49" charset="0"/>
                <a:cs typeface="Courier New" panose="02070309020205020404" pitchFamily="49" charset="0"/>
              </a:rPr>
              <a:t>P</a:t>
            </a:r>
            <a:r>
              <a:rPr lang="en-US" altLang="en-US" sz="1600" b="1" baseline="-25000" dirty="0">
                <a:solidFill>
                  <a:srgbClr val="3366FF"/>
                </a:solidFill>
                <a:latin typeface="Courier New" panose="02070309020205020404" pitchFamily="49" charset="0"/>
                <a:cs typeface="Courier New" panose="02070309020205020404" pitchFamily="49" charset="0"/>
              </a:rPr>
              <a:t>2</a:t>
            </a:r>
            <a:endParaRPr lang="en-US" altLang="en-US" sz="1600" baseline="-25000" dirty="0">
              <a:solidFill>
                <a:srgbClr val="3366FF"/>
              </a:solidFill>
            </a:endParaRPr>
          </a:p>
          <a:p>
            <a:pPr lvl="1">
              <a:buFont typeface="Monotype Sorts" pitchFamily="-84" charset="2"/>
              <a:buChar char="l"/>
            </a:pPr>
            <a:r>
              <a:rPr lang="en-US" altLang="en-US" sz="1600" dirty="0"/>
              <a:t>The CPU utilization of a process </a:t>
            </a:r>
            <a:r>
              <a:rPr lang="en-US" altLang="en-US" sz="1600" b="1" dirty="0">
                <a:solidFill>
                  <a:srgbClr val="000000"/>
                </a:solidFill>
                <a:latin typeface="Courier New" panose="02070309020205020404" pitchFamily="49" charset="0"/>
                <a:cs typeface="Courier New" panose="02070309020205020404" pitchFamily="49" charset="0"/>
              </a:rPr>
              <a:t>P</a:t>
            </a:r>
            <a:r>
              <a:rPr lang="en-US" altLang="en-US" sz="1600" b="1" baseline="-25000" dirty="0">
                <a:solidFill>
                  <a:srgbClr val="000000"/>
                </a:solidFill>
                <a:latin typeface="Courier New" panose="02070309020205020404" pitchFamily="49" charset="0"/>
                <a:cs typeface="Courier New" panose="02070309020205020404" pitchFamily="49" charset="0"/>
              </a:rPr>
              <a:t>i </a:t>
            </a:r>
            <a:r>
              <a:rPr lang="en-US" altLang="en-US" sz="1600" dirty="0"/>
              <a:t>as the ratio of its burst to its period </a:t>
            </a:r>
            <a:r>
              <a:rPr lang="en-US" altLang="zh-CN" sz="1600" b="1" dirty="0">
                <a:solidFill>
                  <a:srgbClr val="000000"/>
                </a:solidFill>
                <a:latin typeface="Courier New" panose="02070309020205020404" pitchFamily="49" charset="0"/>
                <a:cs typeface="Courier New" panose="02070309020205020404" pitchFamily="49" charset="0"/>
              </a:rPr>
              <a:t>t</a:t>
            </a:r>
            <a:r>
              <a:rPr lang="en-US" altLang="en-US" sz="1600" b="1" baseline="-25000" dirty="0">
                <a:solidFill>
                  <a:srgbClr val="000000"/>
                </a:solidFill>
                <a:latin typeface="Courier New" panose="02070309020205020404" pitchFamily="49" charset="0"/>
                <a:cs typeface="Courier New" panose="02070309020205020404" pitchFamily="49" charset="0"/>
              </a:rPr>
              <a:t>i</a:t>
            </a:r>
            <a:r>
              <a:rPr lang="en-US" altLang="en-US" sz="1600" b="1" dirty="0">
                <a:solidFill>
                  <a:srgbClr val="000000"/>
                </a:solidFill>
                <a:latin typeface="Courier New" panose="02070309020205020404" pitchFamily="49" charset="0"/>
                <a:cs typeface="Courier New" panose="02070309020205020404" pitchFamily="49" charset="0"/>
              </a:rPr>
              <a:t>/P</a:t>
            </a:r>
            <a:r>
              <a:rPr lang="en-US" altLang="en-US" sz="1600" b="1" baseline="-25000" dirty="0">
                <a:solidFill>
                  <a:srgbClr val="000000"/>
                </a:solidFill>
                <a:latin typeface="Courier New" panose="02070309020205020404" pitchFamily="49" charset="0"/>
                <a:cs typeface="Courier New" panose="02070309020205020404" pitchFamily="49" charset="0"/>
              </a:rPr>
              <a:t>i </a:t>
            </a:r>
            <a:r>
              <a:rPr lang="en-US" altLang="en-US" sz="1600" dirty="0"/>
              <a:t>the CPU utilization of </a:t>
            </a:r>
            <a:r>
              <a:rPr lang="en-US" altLang="en-US" sz="1600" b="1" dirty="0">
                <a:solidFill>
                  <a:srgbClr val="000000"/>
                </a:solidFill>
                <a:latin typeface="Courier New" panose="02070309020205020404" pitchFamily="49" charset="0"/>
                <a:cs typeface="Courier New" panose="02070309020205020404" pitchFamily="49" charset="0"/>
              </a:rPr>
              <a:t>P</a:t>
            </a:r>
            <a:r>
              <a:rPr lang="en-US" altLang="en-US" sz="1600" b="1" baseline="-25000" dirty="0">
                <a:solidFill>
                  <a:srgbClr val="000000"/>
                </a:solidFill>
                <a:latin typeface="Courier New" panose="02070309020205020404" pitchFamily="49" charset="0"/>
                <a:cs typeface="Courier New" panose="02070309020205020404" pitchFamily="49" charset="0"/>
              </a:rPr>
              <a:t>1 </a:t>
            </a:r>
            <a:r>
              <a:rPr lang="en-US" altLang="en-US" sz="1600" dirty="0"/>
              <a:t>is 20/50 = 0</a:t>
            </a:r>
            <a:r>
              <a:rPr lang="en-US" altLang="en-US" sz="1600" i="1" dirty="0"/>
              <a:t>.</a:t>
            </a:r>
            <a:r>
              <a:rPr lang="en-US" altLang="en-US" sz="1600" dirty="0"/>
              <a:t>40 and that of </a:t>
            </a:r>
            <a:r>
              <a:rPr lang="en-US" altLang="en-US" sz="1600" b="1" dirty="0">
                <a:solidFill>
                  <a:srgbClr val="000000"/>
                </a:solidFill>
                <a:latin typeface="Courier New" panose="02070309020205020404" pitchFamily="49" charset="0"/>
                <a:cs typeface="Courier New" panose="02070309020205020404" pitchFamily="49" charset="0"/>
              </a:rPr>
              <a:t>P</a:t>
            </a:r>
            <a:r>
              <a:rPr lang="en-US" altLang="en-US" sz="1600" b="1" baseline="-25000" dirty="0">
                <a:solidFill>
                  <a:srgbClr val="000000"/>
                </a:solidFill>
                <a:latin typeface="Courier New" panose="02070309020205020404" pitchFamily="49" charset="0"/>
                <a:cs typeface="Courier New" panose="02070309020205020404" pitchFamily="49" charset="0"/>
              </a:rPr>
              <a:t>2 </a:t>
            </a:r>
            <a:r>
              <a:rPr lang="en-US" altLang="en-US" sz="1600" dirty="0"/>
              <a:t>is 35/100 = 0</a:t>
            </a:r>
            <a:r>
              <a:rPr lang="en-US" altLang="en-US" sz="1600" i="1" dirty="0"/>
              <a:t>.</a:t>
            </a:r>
            <a:r>
              <a:rPr lang="en-US" altLang="en-US" sz="1600" dirty="0"/>
              <a:t>35, so the total CPU utilization of 75 percent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title"/>
          </p:nvPr>
        </p:nvSpPr>
        <p:spPr>
          <a:xfrm>
            <a:off x="876300" y="277813"/>
            <a:ext cx="7810500" cy="576262"/>
          </a:xfrm>
        </p:spPr>
        <p:txBody>
          <a:bodyPr vert="horz" wrap="square" lIns="91440" tIns="45720" rIns="91440" bIns="45720" anchor="b" anchorCtr="0"/>
          <a:lstStyle/>
          <a:p>
            <a:pPr eaLnBrk="1" hangingPunct="1"/>
            <a:r>
              <a:rPr lang="en-US" altLang="en-US" sz="2400" dirty="0"/>
              <a:t>Missed Deadlines with Rate-Monotonic Scheduling</a:t>
            </a:r>
          </a:p>
        </p:txBody>
      </p:sp>
      <p:sp>
        <p:nvSpPr>
          <p:cNvPr id="81923" name="Rectangle 4"/>
          <p:cNvSpPr>
            <a:spLocks noGrp="1" noChangeArrowheads="1"/>
          </p:cNvSpPr>
          <p:nvPr>
            <p:ph idx="1"/>
          </p:nvPr>
        </p:nvSpPr>
        <p:spPr>
          <a:xfrm>
            <a:off x="415925" y="941388"/>
            <a:ext cx="8085138" cy="23209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Suppose </a:t>
            </a:r>
            <a:r>
              <a:rPr kumimoji="1" lang="en-US" altLang="en-US" sz="1800" b="1" i="0" u="none" strike="noStrike" kern="0" cap="none" spc="0" normalizeH="0" baseline="0" noProof="0" dirty="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P</a:t>
            </a:r>
            <a:r>
              <a:rPr kumimoji="1" lang="en-US" altLang="en-US" sz="1800" b="1" i="0" u="none" strike="noStrike" kern="0" cap="none" spc="0" normalizeH="0" baseline="-25000" noProof="0" dirty="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1</a:t>
            </a:r>
            <a:r>
              <a:rPr kumimoji="1" lang="en-US" altLang="en-US" sz="1800" b="0" i="0" u="none" strike="noStrike" kern="0" cap="none" spc="0" normalizeH="0" baseline="0" noProof="0" dirty="0">
                <a:ln>
                  <a:noFill/>
                </a:ln>
                <a:solidFill>
                  <a:srgbClr val="000000"/>
                </a:solidFill>
                <a:effectLst/>
                <a:uLnTx/>
                <a:uFillTx/>
                <a:latin typeface="+mn-lt"/>
                <a:ea typeface="MS PGothic" panose="020B0600070205080204" pitchFamily="34" charset="-128"/>
                <a:cs typeface="MS PGothic" panose="020B0600070205080204" pitchFamily="34" charset="-128"/>
              </a:rPr>
              <a:t> has a period of 50 (also deadline), and processing time 25. </a:t>
            </a:r>
            <a:r>
              <a:rPr kumimoji="1" lang="en-US" altLang="en-US" sz="1800" b="1" i="0" u="none" strike="noStrike" kern="0" cap="none" spc="0" normalizeH="0" baseline="0" noProof="0" dirty="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P</a:t>
            </a:r>
            <a:r>
              <a:rPr kumimoji="1" lang="en-US" altLang="en-US" sz="1800" b="1" i="0" u="none" strike="noStrike" kern="0" cap="none" spc="0" normalizeH="0" baseline="-25000" noProof="0" dirty="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2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has a period of 80 (also deadline), and processing time 35. </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n"/>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Since 50 &lt; 80</a:t>
            </a:r>
            <a:r>
              <a:rPr kumimoji="1" lang="en-US" altLang="en-US" sz="1600" b="0" i="0" u="none" strike="noStrike" kern="0" cap="none" spc="0" normalizeH="0" baseline="0" noProof="0" dirty="0">
                <a:ln>
                  <a:noFill/>
                </a:ln>
                <a:solidFill>
                  <a:srgbClr val="3366FF"/>
                </a:solidFill>
                <a:effectLst/>
                <a:uLnTx/>
                <a:uFillTx/>
                <a:latin typeface="+mn-lt"/>
                <a:ea typeface="MS PGothic" panose="020B0600070205080204" pitchFamily="34" charset="-128"/>
              </a:rPr>
              <a:t>, </a:t>
            </a:r>
            <a:r>
              <a:rPr kumimoji="1" lang="en-US" altLang="en-US" sz="1600" b="1" i="0" u="none" strike="noStrike" kern="0" cap="none" spc="0" normalizeH="0" baseline="0" noProof="0" dirty="0">
                <a:ln>
                  <a:noFill/>
                </a:ln>
                <a:solidFill>
                  <a:srgbClr val="3366FF"/>
                </a:solidFill>
                <a:effectLst/>
                <a:uLnTx/>
                <a:uFillTx/>
                <a:latin typeface="Courier New" panose="02070309020205020404" pitchFamily="49" charset="0"/>
                <a:ea typeface="MS PGothic" panose="020B0600070205080204" pitchFamily="34" charset="-128"/>
                <a:cs typeface="Courier New" panose="02070309020205020404" pitchFamily="49" charset="0"/>
              </a:rPr>
              <a:t>P</a:t>
            </a:r>
            <a:r>
              <a:rPr kumimoji="1" lang="en-US" altLang="en-US" sz="1600" b="1" i="0" u="none" strike="noStrike" kern="0" cap="none" spc="0" normalizeH="0" baseline="-25000" noProof="0" dirty="0">
                <a:ln>
                  <a:noFill/>
                </a:ln>
                <a:solidFill>
                  <a:srgbClr val="3366FF"/>
                </a:solidFill>
                <a:effectLst/>
                <a:uLnTx/>
                <a:uFillTx/>
                <a:latin typeface="Courier New" panose="02070309020205020404" pitchFamily="49" charset="0"/>
                <a:ea typeface="MS PGothic" panose="020B0600070205080204" pitchFamily="34" charset="-128"/>
                <a:cs typeface="Courier New" panose="02070309020205020404" pitchFamily="49" charset="0"/>
              </a:rPr>
              <a:t>1</a:t>
            </a:r>
            <a:r>
              <a:rPr kumimoji="1" lang="en-US" altLang="en-US" sz="1600" b="0" i="0" u="none" strike="noStrike" kern="0" cap="none" spc="0" normalizeH="0" baseline="-25000" noProof="0" dirty="0">
                <a:ln>
                  <a:noFill/>
                </a:ln>
                <a:solidFill>
                  <a:srgbClr val="3366FF"/>
                </a:solidFill>
                <a:effectLst/>
                <a:uLnTx/>
                <a:uFillTx/>
                <a:latin typeface="+mn-lt"/>
                <a:ea typeface="MS PGothic" panose="020B0600070205080204" pitchFamily="34" charset="-128"/>
                <a:cs typeface="Courier New" panose="02070309020205020404" pitchFamily="49" charset="0"/>
              </a:rPr>
              <a:t> </a:t>
            </a:r>
            <a:r>
              <a:rPr kumimoji="1" lang="en-US" altLang="en-US" sz="1600" b="0" i="0" u="none" strike="noStrike" kern="0" cap="none" spc="0" normalizeH="0" baseline="0" noProof="0" dirty="0">
                <a:ln>
                  <a:noFill/>
                </a:ln>
                <a:solidFill>
                  <a:srgbClr val="3366FF"/>
                </a:solidFill>
                <a:effectLst/>
                <a:uLnTx/>
                <a:uFillTx/>
                <a:latin typeface="+mn-lt"/>
                <a:ea typeface="MS PGothic" panose="020B0600070205080204" pitchFamily="34" charset="-128"/>
              </a:rPr>
              <a:t>is assigned a higher priority than </a:t>
            </a:r>
            <a:r>
              <a:rPr kumimoji="1" lang="en-US" altLang="en-US" sz="1600" b="1" i="0" u="none" strike="noStrike" kern="0" cap="none" spc="0" normalizeH="0" baseline="0" noProof="0" dirty="0">
                <a:ln>
                  <a:noFill/>
                </a:ln>
                <a:solidFill>
                  <a:srgbClr val="3366FF"/>
                </a:solidFill>
                <a:effectLst/>
                <a:uLnTx/>
                <a:uFillTx/>
                <a:latin typeface="Courier New" panose="02070309020205020404" pitchFamily="49" charset="0"/>
                <a:ea typeface="MS PGothic" panose="020B0600070205080204" pitchFamily="34" charset="-128"/>
                <a:cs typeface="Courier New" panose="02070309020205020404" pitchFamily="49" charset="0"/>
              </a:rPr>
              <a:t>P</a:t>
            </a:r>
            <a:r>
              <a:rPr kumimoji="1" lang="en-US" altLang="en-US" sz="1600" b="1" i="0" u="none" strike="noStrike" kern="0" cap="none" spc="0" normalizeH="0" baseline="-25000" noProof="0" dirty="0">
                <a:ln>
                  <a:noFill/>
                </a:ln>
                <a:solidFill>
                  <a:srgbClr val="3366FF"/>
                </a:solidFill>
                <a:effectLst/>
                <a:uLnTx/>
                <a:uFillTx/>
                <a:latin typeface="Courier New" panose="02070309020205020404" pitchFamily="49" charset="0"/>
                <a:ea typeface="MS PGothic" panose="020B0600070205080204" pitchFamily="34" charset="-128"/>
                <a:cs typeface="Courier New" panose="02070309020205020404" pitchFamily="49" charset="0"/>
              </a:rPr>
              <a:t>2</a:t>
            </a:r>
            <a:endParaRPr kumimoji="1" lang="en-US" altLang="en-US" sz="1600" b="0" i="0" u="none" strike="noStrike" kern="0" cap="none" spc="0" normalizeH="0" baseline="-25000" noProof="0" dirty="0">
              <a:ln>
                <a:noFill/>
              </a:ln>
              <a:solidFill>
                <a:srgbClr val="3366FF"/>
              </a:solidFill>
              <a:effectLst/>
              <a:uLnTx/>
              <a:uFillTx/>
              <a:latin typeface="+mn-lt"/>
              <a:ea typeface="MS PGothic" panose="020B0600070205080204" pitchFamily="34" charset="-128"/>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The CPU utilization of </a:t>
            </a:r>
            <a:r>
              <a:rPr kumimoji="1" lang="en-US" altLang="en-US" sz="1600" b="1" i="0" u="none" strike="noStrike" kern="0" cap="none" spc="0" normalizeH="0" baseline="0" noProof="0" dirty="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P</a:t>
            </a:r>
            <a:r>
              <a:rPr kumimoji="1" lang="en-US" altLang="en-US" sz="1600" b="1" i="0" u="none" strike="noStrike" kern="0" cap="none" spc="0" normalizeH="0" baseline="-25000" noProof="0" dirty="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1 </a:t>
            </a: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is 25/50 = 0</a:t>
            </a:r>
            <a:r>
              <a:rPr kumimoji="1" lang="en-US" sz="1600" b="0" i="1" u="none" strike="noStrike" kern="0" cap="none" spc="0" normalizeH="0" baseline="0" noProof="0" dirty="0">
                <a:ln>
                  <a:noFill/>
                </a:ln>
                <a:solidFill>
                  <a:schemeClr val="tx1"/>
                </a:solidFill>
                <a:effectLst/>
                <a:uLnTx/>
                <a:uFillTx/>
                <a:latin typeface="+mn-lt"/>
                <a:ea typeface="MS PGothic" panose="020B0600070205080204" pitchFamily="34" charset="-128"/>
              </a:rPr>
              <a:t>.5</a:t>
            </a: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0 and that of </a:t>
            </a:r>
            <a:r>
              <a:rPr kumimoji="1" lang="en-US" altLang="en-US" sz="1600" b="1" i="0" u="none" strike="noStrike" kern="0" cap="none" spc="0" normalizeH="0" baseline="0" noProof="0" dirty="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P</a:t>
            </a:r>
            <a:r>
              <a:rPr kumimoji="1" lang="en-US" altLang="en-US" sz="1600" b="1" i="0" u="none" strike="noStrike" kern="0" cap="none" spc="0" normalizeH="0" baseline="-25000" noProof="0" dirty="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2 </a:t>
            </a: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is 35/80 = 0.44, for a total CPU utilization of 94 percent</a:t>
            </a: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0"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Process P2 misses the deadline (80) by finishing at time 85</a:t>
            </a:r>
          </a:p>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b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b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p:txBody>
      </p:sp>
      <p:pic>
        <p:nvPicPr>
          <p:cNvPr id="96260" name="Picture 1"/>
          <p:cNvPicPr>
            <a:picLocks noChangeAspect="1"/>
          </p:cNvPicPr>
          <p:nvPr/>
        </p:nvPicPr>
        <p:blipFill>
          <a:blip r:embed="rId3"/>
          <a:stretch>
            <a:fillRect/>
          </a:stretch>
        </p:blipFill>
        <p:spPr>
          <a:xfrm>
            <a:off x="628650" y="3914775"/>
            <a:ext cx="7747000" cy="118745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1066800" y="176213"/>
            <a:ext cx="7620000" cy="576262"/>
          </a:xfrm>
        </p:spPr>
        <p:txBody>
          <a:bodyPr vert="horz" wrap="square" lIns="91440" tIns="45720" rIns="91440" bIns="45720" anchor="b" anchorCtr="0"/>
          <a:lstStyle/>
          <a:p>
            <a:pPr eaLnBrk="1" hangingPunct="1"/>
            <a:r>
              <a:rPr lang="en-US" altLang="en-US" dirty="0"/>
              <a:t>Histogram of CPU-burst Times</a:t>
            </a:r>
          </a:p>
        </p:txBody>
      </p:sp>
      <p:sp>
        <p:nvSpPr>
          <p:cNvPr id="5" name="Rectangle 3"/>
          <p:cNvSpPr txBox="1">
            <a:spLocks noChangeArrowheads="1"/>
          </p:cNvSpPr>
          <p:nvPr/>
        </p:nvSpPr>
        <p:spPr>
          <a:xfrm>
            <a:off x="434975" y="976313"/>
            <a:ext cx="8042275" cy="1795463"/>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 durations of CPU bursts have been measured extensively over the years. The frequency curve is similar to that shown below</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There are a large number of short CPU bursts and a small number of long CPU bursts (long-tail distribution). An I/O-bound program typically has many short CPU bursts, while a CPU-bound program might have a few long CPU bursts. </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This distribution is important for designing a CPU-scheduling algorithm</a:t>
            </a:r>
          </a:p>
        </p:txBody>
      </p:sp>
      <p:pic>
        <p:nvPicPr>
          <p:cNvPr id="13316" name="Picture 9"/>
          <p:cNvPicPr>
            <a:picLocks noChangeAspect="1"/>
          </p:cNvPicPr>
          <p:nvPr/>
        </p:nvPicPr>
        <p:blipFill>
          <a:blip r:embed="rId3"/>
          <a:stretch>
            <a:fillRect/>
          </a:stretch>
        </p:blipFill>
        <p:spPr>
          <a:xfrm>
            <a:off x="1446213" y="2889250"/>
            <a:ext cx="5483225" cy="3648075"/>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p:nvPr>
        </p:nvSpPr>
        <p:spPr>
          <a:xfrm>
            <a:off x="1081088" y="163513"/>
            <a:ext cx="7694612" cy="576262"/>
          </a:xfrm>
        </p:spPr>
        <p:txBody>
          <a:bodyPr vert="horz" wrap="square" lIns="91440" tIns="45720" rIns="91440" bIns="45720" anchor="b" anchorCtr="0"/>
          <a:lstStyle/>
          <a:p>
            <a:pPr eaLnBrk="1" hangingPunct="1"/>
            <a:r>
              <a:rPr lang="en-US" altLang="en-US" sz="2800" dirty="0"/>
              <a:t>Earliest Deadline First Scheduling (EDF)</a:t>
            </a:r>
          </a:p>
        </p:txBody>
      </p:sp>
      <p:sp>
        <p:nvSpPr>
          <p:cNvPr id="88067" name="Rectangle 3"/>
          <p:cNvSpPr>
            <a:spLocks noGrp="1" noChangeArrowheads="1"/>
          </p:cNvSpPr>
          <p:nvPr>
            <p:ph idx="1"/>
          </p:nvPr>
        </p:nvSpPr>
        <p:spPr>
          <a:xfrm>
            <a:off x="439738" y="996950"/>
            <a:ext cx="8043863" cy="21526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Earliest-deadline-first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EDF</a:t>
            </a: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scheduling assigns priorities </a:t>
            </a:r>
            <a:r>
              <a:rPr kumimoji="1" 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dynamically</a:t>
            </a: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according to the deadline</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the earlier (later) the deadline, the higher (lower) the priority</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Consider the same example, where P1 has a period of 50 (also deadline), and processing time 25. P2 has a period of 80 (also deadline), and processing time 35. </a:t>
            </a:r>
          </a:p>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b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br>
            <a:b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b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p:txBody>
      </p:sp>
      <p:pic>
        <p:nvPicPr>
          <p:cNvPr id="98308" name="Picture 2"/>
          <p:cNvPicPr>
            <a:picLocks noChangeAspect="1"/>
          </p:cNvPicPr>
          <p:nvPr/>
        </p:nvPicPr>
        <p:blipFill>
          <a:blip r:embed="rId3"/>
          <a:stretch>
            <a:fillRect/>
          </a:stretch>
        </p:blipFill>
        <p:spPr>
          <a:xfrm>
            <a:off x="841375" y="3770313"/>
            <a:ext cx="7240588" cy="1109662"/>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865188" y="277813"/>
            <a:ext cx="7821612" cy="576262"/>
          </a:xfrm>
        </p:spPr>
        <p:txBody>
          <a:bodyPr vert="horz" wrap="square" lIns="91440" tIns="45720" rIns="91440" bIns="45720" anchor="b" anchorCtr="0"/>
          <a:lstStyle/>
          <a:p>
            <a:pPr eaLnBrk="1" hangingPunct="1"/>
            <a:r>
              <a:rPr lang="en-US" altLang="en-US" dirty="0"/>
              <a:t>Rate-monotonic vs. EDF Scheduling</a:t>
            </a:r>
          </a:p>
        </p:txBody>
      </p:sp>
      <p:sp>
        <p:nvSpPr>
          <p:cNvPr id="81923" name="Content Placeholder 2"/>
          <p:cNvSpPr>
            <a:spLocks noGrp="1" noChangeArrowheads="1"/>
          </p:cNvSpPr>
          <p:nvPr>
            <p:ph idx="1"/>
          </p:nvPr>
        </p:nvSpPr>
        <p:spPr>
          <a:xfrm>
            <a:off x="447675" y="1011238"/>
            <a:ext cx="7975600" cy="52308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0"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rate-monotonic </a:t>
            </a:r>
            <a:r>
              <a:rPr kumimoji="0"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scheduling algorithm schedules periodic tasks using a </a:t>
            </a:r>
            <a:r>
              <a:rPr kumimoji="0" lang="en-US" altLang="en-US" sz="1800" b="1"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static priority </a:t>
            </a:r>
            <a:r>
              <a:rPr kumimoji="0"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policy with preemption</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0"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rate-monotonic</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 </a:t>
            </a:r>
            <a:r>
              <a:rPr kumimoji="0"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scheduling is considered to be </a:t>
            </a:r>
            <a:r>
              <a:rPr kumimoji="0"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optimal</a:t>
            </a:r>
            <a:r>
              <a:rPr kumimoji="0"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in that if a set of processes cannot be scheduled by this algorithm, it cannot be scheduled by any other algorithm that assigns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static </a:t>
            </a:r>
            <a:r>
              <a:rPr kumimoji="0"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priorities.</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Unlike the rate-monotonic algorithm, </a:t>
            </a:r>
            <a:r>
              <a:rPr kumimoji="1" lang="en-US"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EDF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scheduling does not require that processes be periodic, nor must a process require a constant amount of CPU time per burst. The only requirement is that a process announce its deadline to the scheduler when it becomes runnable</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EDF scheduling is </a:t>
            </a: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theoretically optimal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it can schedule processes such that each process can meet its deadline requirements and CPU utilization will be 100 percent</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In practice, however, it is impossible to achieve this level of CPU utilization due to the cost of context switching between processes and interrupt handling</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pitchFamily="-84" charset="2"/>
              <a:buNone/>
              <a:defRPr/>
            </a:pP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a:xfrm>
            <a:off x="1069975" y="201613"/>
            <a:ext cx="7616825" cy="576262"/>
          </a:xfrm>
        </p:spPr>
        <p:txBody>
          <a:bodyPr vert="horz" wrap="square" lIns="91440" tIns="45720" rIns="91440" bIns="45720" anchor="b" anchorCtr="0"/>
          <a:lstStyle/>
          <a:p>
            <a:pPr eaLnBrk="1" hangingPunct="1"/>
            <a:r>
              <a:rPr lang="en-US" altLang="en-US" dirty="0"/>
              <a:t>Algorithm Evaluation</a:t>
            </a:r>
          </a:p>
        </p:txBody>
      </p:sp>
      <p:sp>
        <p:nvSpPr>
          <p:cNvPr id="102403" name="Rectangle 3"/>
          <p:cNvSpPr>
            <a:spLocks noGrp="1"/>
          </p:cNvSpPr>
          <p:nvPr>
            <p:ph idx="1"/>
          </p:nvPr>
        </p:nvSpPr>
        <p:spPr>
          <a:xfrm>
            <a:off x="466725" y="1054100"/>
            <a:ext cx="8045450" cy="4545013"/>
          </a:xfrm>
        </p:spPr>
        <p:txBody>
          <a:bodyPr vert="horz" wrap="square" lIns="91440" tIns="45720" rIns="91440" bIns="45720" anchor="t" anchorCtr="0"/>
          <a:lstStyle/>
          <a:p>
            <a:r>
              <a:rPr lang="en-US" altLang="en-US" dirty="0"/>
              <a:t>Selecting CPU-scheduling algorithm in practice can be difficult – as there are many scheduling algorithms, each with its own set of parameters</a:t>
            </a:r>
          </a:p>
          <a:p>
            <a:r>
              <a:rPr lang="en-US" altLang="en-US" dirty="0"/>
              <a:t>The first problem is defining the criteria to be used in selecting an algorithm - often defined in terms of CPU utilization, response time, or throughput</a:t>
            </a:r>
          </a:p>
          <a:p>
            <a:r>
              <a:rPr lang="en-US" altLang="en-US" dirty="0"/>
              <a:t>Determine criteria – the criteria may include several measures with their relative importance, such as</a:t>
            </a:r>
          </a:p>
          <a:p>
            <a:pPr lvl="1"/>
            <a:r>
              <a:rPr lang="en-US" altLang="en-US" dirty="0"/>
              <a:t>Maximizing CPU utilization under the constraint that the maximum response time is 300 milliseconds</a:t>
            </a:r>
          </a:p>
          <a:p>
            <a:pPr lvl="1"/>
            <a:r>
              <a:rPr lang="en-US" altLang="en-US" dirty="0"/>
              <a:t>Maximizing throughput such that turnaround time is (on average) linearly proportional to total execution time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p:nvPr>
        </p:nvSpPr>
        <p:spPr>
          <a:xfrm>
            <a:off x="1069975" y="201613"/>
            <a:ext cx="7616825" cy="576262"/>
          </a:xfrm>
        </p:spPr>
        <p:txBody>
          <a:bodyPr vert="horz" wrap="square" lIns="91440" tIns="45720" rIns="91440" bIns="45720" anchor="b" anchorCtr="0"/>
          <a:lstStyle/>
          <a:p>
            <a:pPr eaLnBrk="1" hangingPunct="1"/>
            <a:r>
              <a:rPr lang="en-US" altLang="en-US" dirty="0"/>
              <a:t>Deterministic Modeling</a:t>
            </a:r>
          </a:p>
        </p:txBody>
      </p:sp>
      <p:sp>
        <p:nvSpPr>
          <p:cNvPr id="104451" name="Rectangle 3"/>
          <p:cNvSpPr>
            <a:spLocks noGrp="1"/>
          </p:cNvSpPr>
          <p:nvPr>
            <p:ph idx="1"/>
          </p:nvPr>
        </p:nvSpPr>
        <p:spPr>
          <a:xfrm>
            <a:off x="450850" y="1057275"/>
            <a:ext cx="8043863" cy="2770188"/>
          </a:xfrm>
        </p:spPr>
        <p:txBody>
          <a:bodyPr vert="horz" wrap="square" lIns="91440" tIns="45720" rIns="91440" bIns="45720" anchor="t" anchorCtr="0"/>
          <a:lstStyle/>
          <a:p>
            <a:r>
              <a:rPr lang="en-US" altLang="en-US" dirty="0">
                <a:solidFill>
                  <a:srgbClr val="3366FF"/>
                </a:solidFill>
              </a:rPr>
              <a:t>Deterministic modeling </a:t>
            </a:r>
            <a:r>
              <a:rPr lang="en-US" altLang="en-US" dirty="0"/>
              <a:t>takes a particular predetermined workload and defines the performance of each algorithm for that workload</a:t>
            </a:r>
          </a:p>
          <a:p>
            <a:r>
              <a:rPr lang="en-US" altLang="en-US" dirty="0"/>
              <a:t>Deterministic modeling is simple and fast. It gives us exact numbers, to compare algorithms. However, it requires exact numbers for input, and its answers apply only to those cases</a:t>
            </a:r>
          </a:p>
          <a:p>
            <a:r>
              <a:rPr lang="en-US" altLang="en-US" dirty="0"/>
              <a:t>How processes run vary from time to time, so there is no static set of processes (or times) to use for deterministic modeling</a:t>
            </a:r>
          </a:p>
          <a:p>
            <a:r>
              <a:rPr lang="en-US" altLang="en-US" dirty="0"/>
              <a:t>Consider 5 processes arriving at time 0:</a:t>
            </a:r>
          </a:p>
        </p:txBody>
      </p:sp>
      <p:pic>
        <p:nvPicPr>
          <p:cNvPr id="104452" name="Picture 1"/>
          <p:cNvPicPr>
            <a:picLocks noChangeAspect="1"/>
          </p:cNvPicPr>
          <p:nvPr/>
        </p:nvPicPr>
        <p:blipFill>
          <a:blip r:embed="rId3"/>
          <a:stretch>
            <a:fillRect/>
          </a:stretch>
        </p:blipFill>
        <p:spPr>
          <a:xfrm>
            <a:off x="2732088" y="4119563"/>
            <a:ext cx="2787650" cy="1955800"/>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title"/>
          </p:nvPr>
        </p:nvSpPr>
        <p:spPr>
          <a:xfrm>
            <a:off x="1069975" y="277813"/>
            <a:ext cx="7616825" cy="576262"/>
          </a:xfrm>
        </p:spPr>
        <p:txBody>
          <a:bodyPr vert="horz" wrap="square" lIns="91440" tIns="45720" rIns="91440" bIns="45720" anchor="b" anchorCtr="0"/>
          <a:lstStyle/>
          <a:p>
            <a:pPr eaLnBrk="1" hangingPunct="1"/>
            <a:r>
              <a:rPr lang="en-US" altLang="en-US" dirty="0"/>
              <a:t>Deterministic Evaluation</a:t>
            </a:r>
          </a:p>
        </p:txBody>
      </p:sp>
      <p:sp>
        <p:nvSpPr>
          <p:cNvPr id="106499" name="Rectangle 3"/>
          <p:cNvSpPr>
            <a:spLocks noGrp="1"/>
          </p:cNvSpPr>
          <p:nvPr>
            <p:ph idx="1"/>
          </p:nvPr>
        </p:nvSpPr>
        <p:spPr>
          <a:xfrm>
            <a:off x="584200" y="1296988"/>
            <a:ext cx="7759700" cy="4754562"/>
          </a:xfrm>
        </p:spPr>
        <p:txBody>
          <a:bodyPr vert="horz" wrap="square" lIns="91440" tIns="45720" rIns="91440" bIns="45720" anchor="t" anchorCtr="0"/>
          <a:lstStyle/>
          <a:p>
            <a:pPr marL="341630" indent="-341630"/>
            <a:r>
              <a:rPr lang="en-US" altLang="en-US" dirty="0"/>
              <a:t>For each algorithm, calculate the average waiting time</a:t>
            </a:r>
          </a:p>
          <a:p>
            <a:pPr marL="341630" indent="-341630"/>
            <a:r>
              <a:rPr lang="en-US" altLang="en-US" dirty="0"/>
              <a:t>Simple and fast, but requires exact numbers for input, applies only to those inputs</a:t>
            </a:r>
          </a:p>
          <a:p>
            <a:pPr marL="741680" lvl="1" indent="-284480"/>
            <a:r>
              <a:rPr lang="en-US" altLang="en-US" dirty="0"/>
              <a:t>FCS is 28ms:</a:t>
            </a:r>
          </a:p>
          <a:p>
            <a:pPr marL="341630" indent="-341630"/>
            <a:endParaRPr lang="en-US" altLang="en-US" dirty="0"/>
          </a:p>
          <a:p>
            <a:pPr marL="341630" indent="-341630">
              <a:buNone/>
            </a:pPr>
            <a:endParaRPr lang="en-US" altLang="en-US" dirty="0"/>
          </a:p>
          <a:p>
            <a:pPr marL="741680" lvl="1" indent="-284480"/>
            <a:r>
              <a:rPr lang="en-US" altLang="en-US" dirty="0"/>
              <a:t>Non-preemptive SFJ is 13ms:</a:t>
            </a:r>
          </a:p>
          <a:p>
            <a:pPr marL="341630" indent="-341630"/>
            <a:endParaRPr lang="en-US" altLang="en-US" dirty="0"/>
          </a:p>
          <a:p>
            <a:pPr marL="341630" indent="-341630">
              <a:buNone/>
            </a:pPr>
            <a:endParaRPr lang="en-US" altLang="en-US" dirty="0"/>
          </a:p>
          <a:p>
            <a:pPr marL="741680" lvl="1" indent="-284480"/>
            <a:r>
              <a:rPr lang="en-US" altLang="en-US" dirty="0"/>
              <a:t>RR is 23ms:</a:t>
            </a:r>
          </a:p>
          <a:p>
            <a:pPr marL="341630" indent="-341630">
              <a:buNone/>
            </a:pPr>
            <a:endParaRPr lang="en-US" altLang="en-US" dirty="0"/>
          </a:p>
        </p:txBody>
      </p:sp>
      <p:pic>
        <p:nvPicPr>
          <p:cNvPr id="106500" name="Picture 2"/>
          <p:cNvPicPr>
            <a:picLocks noChangeAspect="1"/>
          </p:cNvPicPr>
          <p:nvPr/>
        </p:nvPicPr>
        <p:blipFill>
          <a:blip r:embed="rId3"/>
          <a:stretch>
            <a:fillRect/>
          </a:stretch>
        </p:blipFill>
        <p:spPr>
          <a:xfrm>
            <a:off x="1935163" y="2720975"/>
            <a:ext cx="4445000" cy="828675"/>
          </a:xfrm>
          <a:prstGeom prst="rect">
            <a:avLst/>
          </a:prstGeom>
          <a:noFill/>
          <a:ln w="9525">
            <a:noFill/>
          </a:ln>
        </p:spPr>
      </p:pic>
      <p:pic>
        <p:nvPicPr>
          <p:cNvPr id="106501" name="Picture 3"/>
          <p:cNvPicPr>
            <a:picLocks noChangeAspect="1"/>
          </p:cNvPicPr>
          <p:nvPr/>
        </p:nvPicPr>
        <p:blipFill>
          <a:blip r:embed="rId4"/>
          <a:stretch>
            <a:fillRect/>
          </a:stretch>
        </p:blipFill>
        <p:spPr>
          <a:xfrm>
            <a:off x="1893888" y="3852863"/>
            <a:ext cx="4529137" cy="771525"/>
          </a:xfrm>
          <a:prstGeom prst="rect">
            <a:avLst/>
          </a:prstGeom>
          <a:noFill/>
          <a:ln w="9525">
            <a:noFill/>
          </a:ln>
        </p:spPr>
      </p:pic>
      <p:pic>
        <p:nvPicPr>
          <p:cNvPr id="106502" name="Picture 4"/>
          <p:cNvPicPr>
            <a:picLocks noChangeAspect="1"/>
          </p:cNvPicPr>
          <p:nvPr/>
        </p:nvPicPr>
        <p:blipFill>
          <a:blip r:embed="rId5"/>
          <a:stretch>
            <a:fillRect/>
          </a:stretch>
        </p:blipFill>
        <p:spPr>
          <a:xfrm>
            <a:off x="1898650" y="4902200"/>
            <a:ext cx="4445000" cy="752475"/>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vert="horz" wrap="square" lIns="91440" tIns="45720" rIns="91440" bIns="45720" anchor="b" anchorCtr="0"/>
          <a:lstStyle/>
          <a:p>
            <a:r>
              <a:rPr lang="en-US" altLang="en-US" dirty="0"/>
              <a:t>Queueing Analysis</a:t>
            </a:r>
          </a:p>
        </p:txBody>
      </p:sp>
      <p:sp>
        <p:nvSpPr>
          <p:cNvPr id="108547" name="Content Placeholder 2"/>
          <p:cNvSpPr>
            <a:spLocks noGrp="1"/>
          </p:cNvSpPr>
          <p:nvPr>
            <p:ph idx="1"/>
          </p:nvPr>
        </p:nvSpPr>
        <p:spPr>
          <a:xfrm>
            <a:off x="457200" y="1100138"/>
            <a:ext cx="7947025" cy="4530725"/>
          </a:xfrm>
        </p:spPr>
        <p:txBody>
          <a:bodyPr vert="horz" wrap="square" lIns="91440" tIns="45720" rIns="91440" bIns="45720" anchor="t" anchorCtr="0"/>
          <a:lstStyle/>
          <a:p>
            <a:r>
              <a:rPr lang="en-US" altLang="en-US" dirty="0"/>
              <a:t>Though the actual numbers (e.g. process arrival time, CPU or I/O bursts) vary from time (system) to time (system), the distributions of CPU and I/O bursts, and process arrival-time can be possibly measured and then approximated or simply estimated</a:t>
            </a:r>
          </a:p>
          <a:p>
            <a:r>
              <a:rPr lang="en-US" altLang="en-US" dirty="0"/>
              <a:t>The computer system can be described as a network of servers, and each server has a queue of waiting processes. </a:t>
            </a:r>
          </a:p>
          <a:p>
            <a:pPr lvl="1"/>
            <a:r>
              <a:rPr lang="en-US" altLang="en-US" sz="1600" dirty="0"/>
              <a:t>The CPU is a server with its ready queue, I/O system with its device queues</a:t>
            </a:r>
          </a:p>
          <a:p>
            <a:pPr lvl="1"/>
            <a:r>
              <a:rPr lang="en-US" altLang="en-US" sz="1600" dirty="0"/>
              <a:t>Commonly use the </a:t>
            </a:r>
            <a:r>
              <a:rPr lang="en-US" altLang="en-US" sz="1600" i="1" dirty="0"/>
              <a:t>exponential</a:t>
            </a:r>
            <a:r>
              <a:rPr lang="en-US" altLang="en-US" sz="1600" dirty="0"/>
              <a:t> distribution, and described by mean</a:t>
            </a:r>
          </a:p>
          <a:p>
            <a:r>
              <a:rPr lang="en-US" altLang="en-US" dirty="0"/>
              <a:t>Knowing arrival rates and service rates, we can compute the utilization, average queue length, average wait time, and so on.</a:t>
            </a:r>
          </a:p>
          <a:p>
            <a:r>
              <a:rPr lang="en-US" altLang="en-US" dirty="0"/>
              <a:t>This area of study is called </a:t>
            </a:r>
            <a:r>
              <a:rPr lang="en-US" altLang="en-US" dirty="0">
                <a:solidFill>
                  <a:srgbClr val="3366FF"/>
                </a:solidFill>
              </a:rPr>
              <a:t>queueing-network analysis</a:t>
            </a:r>
          </a:p>
          <a:p>
            <a:r>
              <a:rPr lang="en-US" altLang="en-US" dirty="0"/>
              <a:t>Queueing analysis can be useful in comparing scheduling algorithms, but the classes of algorithms and distributions that can be handled are very limited. Often the assumptions for the mathematical models to be tractable are unrealistic in practice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vert="horz" wrap="square" lIns="91440" tIns="45720" rIns="91440" bIns="45720" anchor="b" anchorCtr="0"/>
          <a:lstStyle/>
          <a:p>
            <a:r>
              <a:rPr lang="en-US" altLang="en-US" dirty="0"/>
              <a:t>Queueing Models</a:t>
            </a:r>
          </a:p>
        </p:txBody>
      </p:sp>
      <p:sp>
        <p:nvSpPr>
          <p:cNvPr id="109571" name="Content Placeholder 2"/>
          <p:cNvSpPr>
            <a:spLocks noGrp="1"/>
          </p:cNvSpPr>
          <p:nvPr>
            <p:ph idx="1"/>
          </p:nvPr>
        </p:nvSpPr>
        <p:spPr>
          <a:xfrm>
            <a:off x="457200" y="1071563"/>
            <a:ext cx="7947025" cy="4530725"/>
          </a:xfrm>
        </p:spPr>
        <p:txBody>
          <a:bodyPr vert="horz" wrap="square" lIns="91440" tIns="45720" rIns="91440" bIns="45720" anchor="t" anchorCtr="0"/>
          <a:lstStyle/>
          <a:p>
            <a:r>
              <a:rPr lang="en-US" altLang="en-US" dirty="0"/>
              <a:t>Mathematical approach for handling stochastic workloads</a:t>
            </a:r>
          </a:p>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solidFill>
                  <a:srgbClr val="FF0000"/>
                </a:solidFill>
              </a:rPr>
              <a:t>Little’s Formula </a:t>
            </a:r>
            <a:r>
              <a:rPr lang="en-US" altLang="ja-JP" dirty="0"/>
              <a:t>– in steady state (there are mathematical assumptions for this to hold, e.g., arrival rate must be smaller than service rate),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vert="horz" wrap="square" lIns="91440" tIns="45720" rIns="91440" bIns="45720" anchor="b" anchorCtr="0"/>
          <a:lstStyle/>
          <a:p>
            <a:r>
              <a:rPr lang="en-US" altLang="en-US" dirty="0"/>
              <a:t>Simulations</a:t>
            </a:r>
          </a:p>
        </p:txBody>
      </p:sp>
      <p:sp>
        <p:nvSpPr>
          <p:cNvPr id="110595" name="Content Placeholder 2"/>
          <p:cNvSpPr>
            <a:spLocks noGrp="1"/>
          </p:cNvSpPr>
          <p:nvPr>
            <p:ph idx="1"/>
          </p:nvPr>
        </p:nvSpPr>
        <p:spPr>
          <a:xfrm>
            <a:off x="457200" y="1103313"/>
            <a:ext cx="8066088" cy="4530725"/>
          </a:xfrm>
        </p:spPr>
        <p:txBody>
          <a:bodyPr vert="horz" wrap="square" lIns="91440" tIns="45720" rIns="91440" bIns="45720" anchor="t" anchorCtr="0"/>
          <a:lstStyle/>
          <a:p>
            <a:r>
              <a:rPr lang="en-US" altLang="en-US" dirty="0"/>
              <a:t>Queueing models is restricted to a few known distributions</a:t>
            </a:r>
          </a:p>
          <a:p>
            <a:r>
              <a:rPr lang="en-US" altLang="en-US" dirty="0"/>
              <a:t>Running </a:t>
            </a:r>
            <a:r>
              <a:rPr lang="en-US" altLang="en-US" dirty="0">
                <a:solidFill>
                  <a:srgbClr val="3366FF"/>
                </a:solidFill>
              </a:rPr>
              <a:t>simulations </a:t>
            </a:r>
            <a:r>
              <a:rPr lang="en-US" altLang="en-US" dirty="0"/>
              <a:t>involves programming a model of the computer system – which is more accurate</a:t>
            </a:r>
          </a:p>
          <a:p>
            <a:r>
              <a:rPr lang="en-US" altLang="en-US" dirty="0"/>
              <a:t>As the clock value is increased, the simulator modifies the system state to reflect the activities of the devices, the processes, and the scheduler. </a:t>
            </a:r>
          </a:p>
          <a:p>
            <a:r>
              <a:rPr lang="en-US" altLang="en-US" dirty="0"/>
              <a:t>As the simulation executes, statistics that indicate algorithm performance are gathered and printed.</a:t>
            </a:r>
          </a:p>
          <a:p>
            <a:r>
              <a:rPr lang="en-US" altLang="en-US" dirty="0"/>
              <a:t>The data to drive the simulation can be generated in several ways</a:t>
            </a:r>
          </a:p>
          <a:p>
            <a:pPr lvl="1"/>
            <a:r>
              <a:rPr lang="en-US" altLang="en-US" sz="1600" dirty="0"/>
              <a:t>Random number generator according to probability distributions - distributions can be defined mathematically (uniform, exponential, Poisson) or empirically</a:t>
            </a:r>
          </a:p>
          <a:p>
            <a:pPr lvl="1"/>
            <a:r>
              <a:rPr lang="en-US" altLang="en-US" sz="1600" dirty="0">
                <a:solidFill>
                  <a:srgbClr val="3366FF"/>
                </a:solidFill>
              </a:rPr>
              <a:t>Trace files </a:t>
            </a:r>
            <a:r>
              <a:rPr lang="en-US" altLang="en-US" sz="1600" dirty="0"/>
              <a:t>to monitor the real system and record the sequence of actual events</a:t>
            </a:r>
          </a:p>
          <a:p>
            <a:pPr lvl="2"/>
            <a:endParaRPr lang="en-US" altLang="en-US" dirty="0"/>
          </a:p>
          <a:p>
            <a:pPr lvl="1"/>
            <a:endParaRPr lang="en-US"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p:nvPr>
        </p:nvSpPr>
        <p:spPr>
          <a:xfrm>
            <a:off x="1230313" y="166688"/>
            <a:ext cx="7850187" cy="576262"/>
          </a:xfrm>
        </p:spPr>
        <p:txBody>
          <a:bodyPr vert="horz" wrap="square" lIns="91440" tIns="45720" rIns="91440" bIns="45720" anchor="b" anchorCtr="0"/>
          <a:lstStyle/>
          <a:p>
            <a:pPr eaLnBrk="1" hangingPunct="1"/>
            <a:r>
              <a:rPr lang="en-US" altLang="en-US" sz="2800" dirty="0"/>
              <a:t>Evaluation of CPU Schedulers by Simulation</a:t>
            </a:r>
          </a:p>
        </p:txBody>
      </p:sp>
      <p:pic>
        <p:nvPicPr>
          <p:cNvPr id="111619" name="Picture 1" descr="6_25.pdf"/>
          <p:cNvPicPr>
            <a:picLocks noChangeAspect="1"/>
          </p:cNvPicPr>
          <p:nvPr/>
        </p:nvPicPr>
        <p:blipFill>
          <a:blip r:embed="rId3"/>
          <a:stretch>
            <a:fillRect/>
          </a:stretch>
        </p:blipFill>
        <p:spPr>
          <a:xfrm>
            <a:off x="1271588" y="1328738"/>
            <a:ext cx="6367462" cy="4467225"/>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idx="4294967295"/>
          </p:nvPr>
        </p:nvSpPr>
        <p:spPr>
          <a:xfrm>
            <a:off x="1404938" y="188913"/>
            <a:ext cx="6824662" cy="576262"/>
          </a:xfrm>
        </p:spPr>
        <p:txBody>
          <a:bodyPr vert="horz" wrap="square" lIns="91440" tIns="45720" rIns="91440" bIns="45720" anchor="b" anchorCtr="0"/>
          <a:lstStyle/>
          <a:p>
            <a:r>
              <a:rPr lang="en-US" altLang="en-US" dirty="0"/>
              <a:t>Implementation</a:t>
            </a:r>
          </a:p>
        </p:txBody>
      </p:sp>
      <p:sp>
        <p:nvSpPr>
          <p:cNvPr id="113667" name="Content Placeholder 2"/>
          <p:cNvSpPr txBox="1"/>
          <p:nvPr/>
        </p:nvSpPr>
        <p:spPr>
          <a:xfrm>
            <a:off x="427038" y="987425"/>
            <a:ext cx="8050212" cy="5192713"/>
          </a:xfrm>
          <a:prstGeom prst="rect">
            <a:avLst/>
          </a:prstGeom>
          <a:noFill/>
          <a:ln w="9525">
            <a:noFill/>
          </a:ln>
        </p:spPr>
        <p:txBody>
          <a:bodyPr lIns="91417" tIns="45709" rIns="91417" bIns="45709"/>
          <a:lstStyle/>
          <a:p>
            <a:pPr marL="488950" indent="-488950" defTabSz="1304925">
              <a:spcBef>
                <a:spcPct val="35000"/>
              </a:spcBef>
              <a:buClr>
                <a:srgbClr val="993300"/>
              </a:buClr>
              <a:buSzPct val="90000"/>
              <a:buFont typeface="Monotype Sorts" pitchFamily="-84" charset="2"/>
              <a:buChar char="n"/>
            </a:pPr>
            <a:r>
              <a:rPr lang="en-US" altLang="en-US" dirty="0">
                <a:latin typeface="Helvetica" pitchFamily="-84" charset="0"/>
              </a:rPr>
              <a:t>Even simulations have limited accuracy</a:t>
            </a:r>
          </a:p>
          <a:p>
            <a:pPr marL="488950" indent="-488950" defTabSz="1304925">
              <a:spcBef>
                <a:spcPct val="35000"/>
              </a:spcBef>
              <a:buClr>
                <a:srgbClr val="993300"/>
              </a:buClr>
              <a:buSzPct val="90000"/>
              <a:buFont typeface="Monotype Sorts" pitchFamily="-84" charset="2"/>
              <a:buChar char="n"/>
            </a:pPr>
            <a:r>
              <a:rPr lang="en-US" altLang="en-US" dirty="0">
                <a:latin typeface="Helvetica" pitchFamily="-84" charset="0"/>
              </a:rPr>
              <a:t>Build a system which allows actual algorithms to run with real data set – more flexible and general. </a:t>
            </a:r>
          </a:p>
          <a:p>
            <a:pPr marL="488950" indent="-488950" defTabSz="1304925">
              <a:spcBef>
                <a:spcPct val="35000"/>
              </a:spcBef>
              <a:buClr>
                <a:srgbClr val="993300"/>
              </a:buClr>
              <a:buSzPct val="90000"/>
              <a:buFont typeface="Monotype Sorts" pitchFamily="-84" charset="2"/>
              <a:buChar char="n"/>
            </a:pPr>
            <a:r>
              <a:rPr lang="en-US" altLang="en-US" dirty="0">
                <a:latin typeface="Helvetica" pitchFamily="-84" charset="0"/>
              </a:rPr>
              <a:t>Implementing a new scheduler and test in real systems has difficulties:</a:t>
            </a:r>
          </a:p>
          <a:p>
            <a:pPr marL="1141730" lvl="1" indent="-488950" defTabSz="1304925">
              <a:spcBef>
                <a:spcPct val="35000"/>
              </a:spcBef>
              <a:buClr>
                <a:srgbClr val="993300"/>
              </a:buClr>
              <a:buSzPct val="90000"/>
              <a:buFont typeface="Monotype Sorts" pitchFamily="-84" charset="2"/>
              <a:buChar char="n"/>
            </a:pPr>
            <a:r>
              <a:rPr lang="en-US" altLang="en-US" sz="1600" dirty="0">
                <a:latin typeface="Helvetica" pitchFamily="-84" charset="0"/>
              </a:rPr>
              <a:t>This incurs high cost (coding the new scheduler), and high risk (e.g., potentially introducing new bugs)</a:t>
            </a:r>
          </a:p>
          <a:p>
            <a:pPr marL="1141730" lvl="1" indent="-488950" defTabSz="1304925">
              <a:spcBef>
                <a:spcPct val="35000"/>
              </a:spcBef>
              <a:buClr>
                <a:srgbClr val="993300"/>
              </a:buClr>
              <a:buSzPct val="90000"/>
              <a:buFont typeface="Monotype Sorts" pitchFamily="-84" charset="2"/>
              <a:buChar char="n"/>
            </a:pPr>
            <a:r>
              <a:rPr lang="en-US" altLang="en-US" sz="1600" dirty="0">
                <a:latin typeface="Helvetica" pitchFamily="-84" charset="0"/>
              </a:rPr>
              <a:t>Environments </a:t>
            </a:r>
            <a:r>
              <a:rPr lang="en-US" altLang="zh-CN" sz="1600" dirty="0">
                <a:latin typeface="Helvetica" pitchFamily="-84" charset="0"/>
              </a:rPr>
              <a:t>also </a:t>
            </a:r>
            <a:r>
              <a:rPr lang="en-US" altLang="en-US" sz="1600" dirty="0">
                <a:latin typeface="Helvetica" pitchFamily="-84" charset="0"/>
              </a:rPr>
              <a:t>changes constantly</a:t>
            </a:r>
          </a:p>
          <a:p>
            <a:pPr marL="488950" indent="-488950" defTabSz="1304925">
              <a:spcBef>
                <a:spcPct val="35000"/>
              </a:spcBef>
              <a:buClr>
                <a:srgbClr val="993300"/>
              </a:buClr>
              <a:buSzPct val="90000"/>
              <a:buFont typeface="Monotype Sorts" pitchFamily="-84" charset="2"/>
              <a:buChar char="n"/>
            </a:pPr>
            <a:r>
              <a:rPr lang="en-US" altLang="en-US" dirty="0">
                <a:latin typeface="Helvetica" pitchFamily="-84" charset="0"/>
              </a:rPr>
              <a:t>Most flexible scheduling algorithms are those that can be altered by the system managers so that they can be tuned for a specific application</a:t>
            </a:r>
          </a:p>
          <a:p>
            <a:pPr marL="1141730" lvl="1" indent="-488950" defTabSz="1304925">
              <a:spcBef>
                <a:spcPct val="35000"/>
              </a:spcBef>
              <a:buClr>
                <a:srgbClr val="993300"/>
              </a:buClr>
              <a:buSzPct val="90000"/>
              <a:buFont typeface="Monotype Sorts" pitchFamily="-84" charset="2"/>
              <a:buChar char="n"/>
            </a:pPr>
            <a:r>
              <a:rPr lang="en-US" altLang="en-US" sz="1600" dirty="0">
                <a:latin typeface="Helvetica" pitchFamily="-84" charset="0"/>
              </a:rPr>
              <a:t>A system supporting graphical applications or web (file) service, for instance, may have different scheduling needs</a:t>
            </a:r>
          </a:p>
          <a:p>
            <a:pPr marL="1141730" lvl="1" indent="-488950" defTabSz="1304925">
              <a:spcBef>
                <a:spcPct val="35000"/>
              </a:spcBef>
              <a:buClr>
                <a:srgbClr val="993300"/>
              </a:buClr>
              <a:buSzPct val="90000"/>
              <a:buFont typeface="Monotype Sorts" pitchFamily="-84" charset="2"/>
              <a:buChar char="n"/>
            </a:pPr>
            <a:r>
              <a:rPr lang="en-US" altLang="en-US" sz="1600" dirty="0">
                <a:latin typeface="Helvetica" pitchFamily="-84" charset="0"/>
              </a:rPr>
              <a:t>Many UNIX systems allow the system manager to fine-tune the scheduling parameters for a particular system configuration</a:t>
            </a:r>
          </a:p>
          <a:p>
            <a:pPr marL="488950" indent="-488950" defTabSz="1304925">
              <a:spcBef>
                <a:spcPct val="35000"/>
              </a:spcBef>
              <a:buClr>
                <a:srgbClr val="993300"/>
              </a:buClr>
              <a:buSzPct val="90000"/>
              <a:buFont typeface="Monotype Sorts" pitchFamily="-84" charset="2"/>
              <a:buChar char="n"/>
            </a:pPr>
            <a:r>
              <a:rPr lang="en-US" altLang="en-US" dirty="0">
                <a:latin typeface="Helvetica" pitchFamily="-84" charset="0"/>
              </a:rPr>
              <a:t>APIs can be used to modify priority of a process or thread – improving performance of specific application, not overall application performance</a:t>
            </a:r>
          </a:p>
          <a:p>
            <a:pPr marL="1141730" lvl="1" indent="-488950" defTabSz="1304925">
              <a:spcBef>
                <a:spcPct val="35000"/>
              </a:spcBef>
              <a:buClr>
                <a:srgbClr val="993300"/>
              </a:buClr>
              <a:buSzPct val="90000"/>
              <a:buFont typeface="Monotype Sorts" pitchFamily="-84" charset="2"/>
              <a:buChar char="n"/>
            </a:pPr>
            <a:r>
              <a:rPr lang="en-US" altLang="en-US" sz="1600" dirty="0">
                <a:latin typeface="Helvetica" pitchFamily="-84" charset="0"/>
              </a:rPr>
              <a:t>The Java, POSIX, and Windows APIs provide such functions</a:t>
            </a:r>
          </a:p>
          <a:p>
            <a:pPr marL="488950" indent="-488950" defTabSz="1304925">
              <a:spcBef>
                <a:spcPct val="35000"/>
              </a:spcBef>
              <a:buClr>
                <a:srgbClr val="993300"/>
              </a:buClr>
              <a:buSzPct val="90000"/>
              <a:buFont typeface="Monotype Sorts" pitchFamily="-84" charset="2"/>
              <a:buChar char="n"/>
            </a:pPr>
            <a:endParaRPr lang="en-US" altLang="en-US" dirty="0">
              <a:latin typeface="Helvetica" pitchFamily="-84" charset="0"/>
            </a:endParaRPr>
          </a:p>
          <a:p>
            <a:pPr marL="1551305" lvl="2" indent="-325755" defTabSz="1304925">
              <a:spcBef>
                <a:spcPct val="35000"/>
              </a:spcBef>
              <a:buClr>
                <a:srgbClr val="009900"/>
              </a:buClr>
              <a:buSzPct val="75000"/>
              <a:buFont typeface="Webdings" panose="05030102010509060703" pitchFamily="18" charset="2"/>
              <a:buChar char="4"/>
            </a:pPr>
            <a:endParaRPr lang="en-US" altLang="en-US" dirty="0">
              <a:latin typeface="Helvetica" pitchFamily="-84" charset="0"/>
            </a:endParaRPr>
          </a:p>
          <a:p>
            <a:pPr marL="1141730" lvl="1" indent="-488950" defTabSz="1304925">
              <a:spcBef>
                <a:spcPct val="35000"/>
              </a:spcBef>
              <a:buClr>
                <a:srgbClr val="CC6600"/>
              </a:buClr>
              <a:buSzPct val="80000"/>
              <a:buFont typeface="Monotype Sorts" pitchFamily="-84" charset="2"/>
              <a:buChar char="l"/>
            </a:pPr>
            <a:endParaRPr lang="en-US" altLang="en-US" dirty="0">
              <a:latin typeface="Helvetica" pitchFamily="-8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a:xfrm>
            <a:off x="838200" y="201613"/>
            <a:ext cx="7848600" cy="576262"/>
          </a:xfrm>
        </p:spPr>
        <p:txBody>
          <a:bodyPr vert="horz" wrap="square" lIns="91440" tIns="45720" rIns="91440" bIns="45720" anchor="b" anchorCtr="0"/>
          <a:lstStyle/>
          <a:p>
            <a:pPr eaLnBrk="1" hangingPunct="1"/>
            <a:r>
              <a:rPr lang="en-US" altLang="en-US" dirty="0"/>
              <a:t>CPU Scheduler</a:t>
            </a:r>
          </a:p>
        </p:txBody>
      </p:sp>
      <p:sp>
        <p:nvSpPr>
          <p:cNvPr id="27651" name="Rectangle 3"/>
          <p:cNvSpPr>
            <a:spLocks noGrp="1" noChangeArrowheads="1"/>
          </p:cNvSpPr>
          <p:nvPr>
            <p:ph idx="1"/>
          </p:nvPr>
        </p:nvSpPr>
        <p:spPr>
          <a:xfrm>
            <a:off x="474663" y="1014413"/>
            <a:ext cx="8042275" cy="53403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The</a:t>
            </a:r>
            <a:r>
              <a:rPr kumimoji="1" lang="en-US" sz="1800" b="1"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 </a:t>
            </a:r>
            <a:r>
              <a:rPr kumimoji="1" 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CPU scheduler </a:t>
            </a: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selects one process or thread from the processes on ready queue, and allocates the a CPU core to the selected process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Queue may be ordered in various ways,</a:t>
            </a:r>
            <a:r>
              <a:rPr kumimoji="1" lang="zh-CN"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 </a:t>
            </a:r>
            <a:r>
              <a:rPr kumimoji="1" lang="en-US" altLang="zh-CN" sz="1600" b="0" i="0" u="none" strike="noStrike" kern="0" cap="none" spc="0" normalizeH="0" baseline="0" noProof="0" dirty="0">
                <a:ln>
                  <a:noFill/>
                </a:ln>
                <a:solidFill>
                  <a:schemeClr val="tx1"/>
                </a:solidFill>
                <a:effectLst/>
                <a:uLnTx/>
                <a:uFillTx/>
                <a:latin typeface="+mn-lt"/>
                <a:ea typeface="MS PGothic" panose="020B0600070205080204" pitchFamily="34" charset="-128"/>
              </a:rPr>
              <a:t>even single or multiple queues </a:t>
            </a:r>
            <a:endPar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CPU scheduling may take place in the </a:t>
            </a:r>
            <a:r>
              <a:rPr kumimoji="1" 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following four conditions</a:t>
            </a: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p>
          <a:p>
            <a:pPr marL="800100" marR="0" lvl="1" indent="-342900" algn="l" defTabSz="914400" rtl="0" eaLnBrk="0" fontAlgn="base" latinLnBrk="0" hangingPunct="0">
              <a:lnSpc>
                <a:spcPct val="100000"/>
              </a:lnSpc>
              <a:spcBef>
                <a:spcPct val="35000"/>
              </a:spcBef>
              <a:spcAft>
                <a:spcPct val="0"/>
              </a:spcAft>
              <a:buClr>
                <a:srgbClr val="CC6600"/>
              </a:buClr>
              <a:buSzPct val="80000"/>
              <a:buFont typeface="Monotype Sorts" pitchFamily="-84" charset="2"/>
              <a:buAutoNum type="arabicPeriod"/>
              <a:defRPr/>
            </a:pP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Switches from running to waiting state, e.g., I/O request, or wait()</a:t>
            </a:r>
          </a:p>
          <a:p>
            <a:pPr marL="800100" marR="0" lvl="1" indent="-342900" algn="l" defTabSz="914400" rtl="0" eaLnBrk="0" fontAlgn="base" latinLnBrk="0" hangingPunct="0">
              <a:lnSpc>
                <a:spcPct val="100000"/>
              </a:lnSpc>
              <a:spcBef>
                <a:spcPct val="35000"/>
              </a:spcBef>
              <a:spcAft>
                <a:spcPct val="0"/>
              </a:spcAft>
              <a:buClr>
                <a:srgbClr val="CC6600"/>
              </a:buClr>
              <a:buSzPct val="80000"/>
              <a:buFont typeface="Monotype Sorts" pitchFamily="-84" charset="2"/>
              <a:buAutoNum type="arabicPeriod"/>
              <a:defRPr/>
            </a:pP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Process terminates </a:t>
            </a:r>
          </a:p>
          <a:p>
            <a:pPr marL="800100" marR="0" lvl="1" indent="-342900" algn="l" defTabSz="914400" rtl="0" eaLnBrk="0" fontAlgn="base" latinLnBrk="0" hangingPunct="0">
              <a:lnSpc>
                <a:spcPct val="100000"/>
              </a:lnSpc>
              <a:spcBef>
                <a:spcPct val="35000"/>
              </a:spcBef>
              <a:spcAft>
                <a:spcPct val="0"/>
              </a:spcAft>
              <a:buClr>
                <a:srgbClr val="CC6600"/>
              </a:buClr>
              <a:buSzPct val="80000"/>
              <a:buFont typeface="Monotype Sorts" pitchFamily="-84" charset="2"/>
              <a:buAutoNum type="arabicPeriod"/>
              <a:defRPr/>
            </a:pP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Switches from running to ready state, e.g., interrupt</a:t>
            </a:r>
          </a:p>
          <a:p>
            <a:pPr marL="800100" marR="0" lvl="1" indent="-342900" algn="l" defTabSz="914400" rtl="0" eaLnBrk="0" fontAlgn="base" latinLnBrk="0" hangingPunct="0">
              <a:lnSpc>
                <a:spcPct val="100000"/>
              </a:lnSpc>
              <a:spcBef>
                <a:spcPct val="35000"/>
              </a:spcBef>
              <a:spcAft>
                <a:spcPct val="0"/>
              </a:spcAft>
              <a:buClr>
                <a:srgbClr val="CC6600"/>
              </a:buClr>
              <a:buSzPct val="80000"/>
              <a:buFont typeface="Monotype Sorts" pitchFamily="-84" charset="2"/>
              <a:buAutoNum type="arabicPeriod"/>
              <a:defRPr/>
            </a:pP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Switches from waiting to ready, e.g., completion of I/O or</a:t>
            </a:r>
            <a:r>
              <a:rPr kumimoji="1" lang="zh-CN"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 </a:t>
            </a:r>
            <a:r>
              <a:rPr kumimoji="1" lang="en-US" altLang="zh-CN" sz="1600" b="0" i="0" u="none" strike="noStrike" kern="0" cap="none" spc="0" normalizeH="0" baseline="0" noProof="0" dirty="0">
                <a:ln>
                  <a:noFill/>
                </a:ln>
                <a:solidFill>
                  <a:schemeClr val="tx1"/>
                </a:solidFill>
                <a:effectLst/>
                <a:uLnTx/>
                <a:uFillTx/>
                <a:latin typeface="+mn-lt"/>
                <a:ea typeface="MS PGothic" panose="020B0600070205080204" pitchFamily="34" charset="-128"/>
              </a:rPr>
              <a:t>from</a:t>
            </a:r>
            <a:r>
              <a:rPr kumimoji="1" lang="zh-CN"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 </a:t>
            </a:r>
            <a:r>
              <a:rPr kumimoji="1" lang="en-US" altLang="zh-CN" sz="1600" b="0" i="0" u="none" strike="noStrike" kern="0" cap="none" spc="0" normalizeH="0" baseline="0" noProof="0" dirty="0">
                <a:ln>
                  <a:noFill/>
                </a:ln>
                <a:solidFill>
                  <a:schemeClr val="tx1"/>
                </a:solidFill>
                <a:effectLst/>
                <a:uLnTx/>
                <a:uFillTx/>
                <a:latin typeface="+mn-lt"/>
                <a:ea typeface="MS PGothic" panose="020B0600070205080204" pitchFamily="34" charset="-128"/>
              </a:rPr>
              <a:t>new</a:t>
            </a:r>
            <a:r>
              <a:rPr kumimoji="1" lang="zh-CN"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 </a:t>
            </a:r>
            <a:r>
              <a:rPr kumimoji="1" lang="en-US" altLang="zh-CN" sz="1600" b="0" i="0" u="none" strike="noStrike" kern="0" cap="none" spc="0" normalizeH="0" baseline="0" noProof="0" dirty="0">
                <a:ln>
                  <a:noFill/>
                </a:ln>
                <a:solidFill>
                  <a:schemeClr val="tx1"/>
                </a:solidFill>
                <a:effectLst/>
                <a:uLnTx/>
                <a:uFillTx/>
                <a:latin typeface="+mn-lt"/>
                <a:ea typeface="MS PGothic" panose="020B0600070205080204" pitchFamily="34" charset="-128"/>
              </a:rPr>
              <a:t>to</a:t>
            </a:r>
            <a:r>
              <a:rPr kumimoji="1" lang="zh-CN"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 </a:t>
            </a:r>
            <a:r>
              <a:rPr kumimoji="1" lang="en-US" altLang="zh-CN" sz="1600" b="0" i="0" u="none" strike="noStrike" kern="0" cap="none" spc="0" normalizeH="0" baseline="0" noProof="0" dirty="0">
                <a:ln>
                  <a:noFill/>
                </a:ln>
                <a:solidFill>
                  <a:schemeClr val="tx1"/>
                </a:solidFill>
                <a:effectLst/>
                <a:uLnTx/>
                <a:uFillTx/>
                <a:latin typeface="+mn-lt"/>
                <a:ea typeface="MS PGothic" panose="020B0600070205080204" pitchFamily="34" charset="-128"/>
              </a:rPr>
              <a:t>ready,</a:t>
            </a:r>
            <a:r>
              <a:rPr kumimoji="1" lang="zh-CN"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 </a:t>
            </a:r>
            <a:r>
              <a:rPr kumimoji="1" lang="en-US" altLang="zh-CN" sz="1600" b="0" i="0" u="none" strike="noStrike" kern="0" cap="none" spc="0" normalizeH="0" baseline="0" noProof="0" dirty="0">
                <a:ln>
                  <a:noFill/>
                </a:ln>
                <a:solidFill>
                  <a:schemeClr val="tx1"/>
                </a:solidFill>
                <a:effectLst/>
                <a:uLnTx/>
                <a:uFillTx/>
                <a:latin typeface="+mn-lt"/>
                <a:ea typeface="MS PGothic" panose="020B0600070205080204" pitchFamily="34" charset="-128"/>
              </a:rPr>
              <a:t>a new process arrives on the ready queue with a higher priority</a:t>
            </a:r>
            <a:endPar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Scheduling under 1 and 2 is </a:t>
            </a:r>
            <a:r>
              <a:rPr kumimoji="1" 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non-preemptive</a:t>
            </a: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a:t>
            </a:r>
            <a:r>
              <a:rPr kumimoji="1" lang="zh-CN" alt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 </a:t>
            </a:r>
            <a:r>
              <a:rPr kumimoji="1" lang="en-US" altLang="zh-CN"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in which a process gives up CPU voluntarily (by itself)</a:t>
            </a:r>
            <a:endPar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Scheduling under 3 and 4  is </a:t>
            </a:r>
            <a:r>
              <a:rPr kumimoji="1" 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preemptive</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Consider access to shared data (discussed in Chapter 6)</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Consider preemption while in kernel mode</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Consider interrupts occurring during crucial OS activities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p:cNvSpPr>
          <p:nvPr>
            <p:ph type="ctrTitle"/>
          </p:nvPr>
        </p:nvSpPr>
        <p:spPr/>
        <p:txBody>
          <a:bodyPr vert="horz" wrap="square" lIns="91440" tIns="45720" rIns="91440" bIns="45720" anchor="b" anchorCtr="0"/>
          <a:lstStyle/>
          <a:p>
            <a:pPr eaLnBrk="1" hangingPunct="1">
              <a:buClrTx/>
              <a:buSzTx/>
              <a:buFontTx/>
            </a:pPr>
            <a:r>
              <a:rPr lang="en-US" altLang="en-US" dirty="0">
                <a:latin typeface="+mj-lt"/>
                <a:ea typeface="MS PGothic" panose="020B0600070205080204" pitchFamily="34" charset="-128"/>
                <a:cs typeface="MS PGothic" panose="020B0600070205080204" pitchFamily="34" charset="-128"/>
              </a:rPr>
              <a:t>End of Chapter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457200" y="133350"/>
            <a:ext cx="8229600" cy="576263"/>
          </a:xfrm>
        </p:spPr>
        <p:txBody>
          <a:bodyPr vert="horz" wrap="square" lIns="91440" tIns="45720" rIns="91440" bIns="45720" anchor="b" anchorCtr="0"/>
          <a:lstStyle/>
          <a:p>
            <a:pPr eaLnBrk="1" hangingPunct="1"/>
            <a:r>
              <a:rPr lang="en-US" altLang="en-US" dirty="0"/>
              <a:t>Dispatcher</a:t>
            </a:r>
          </a:p>
        </p:txBody>
      </p:sp>
      <p:sp>
        <p:nvSpPr>
          <p:cNvPr id="17411" name="Rectangle 3"/>
          <p:cNvSpPr>
            <a:spLocks noGrp="1"/>
          </p:cNvSpPr>
          <p:nvPr>
            <p:ph idx="1"/>
          </p:nvPr>
        </p:nvSpPr>
        <p:spPr>
          <a:xfrm>
            <a:off x="457200" y="1123950"/>
            <a:ext cx="5143500" cy="5040313"/>
          </a:xfrm>
        </p:spPr>
        <p:txBody>
          <a:bodyPr vert="horz" wrap="square" lIns="91440" tIns="45720" rIns="91440" bIns="45720" anchor="t" anchorCtr="0"/>
          <a:lstStyle/>
          <a:p>
            <a:r>
              <a:rPr lang="en-US" altLang="en-US" dirty="0">
                <a:solidFill>
                  <a:srgbClr val="FF0000"/>
                </a:solidFill>
              </a:rPr>
              <a:t>Dispatcher</a:t>
            </a:r>
            <a:r>
              <a:rPr lang="en-US" altLang="en-US" dirty="0"/>
              <a:t> module allocates the CPU to the process selected by the short-term scheduler; this involves:</a:t>
            </a:r>
          </a:p>
          <a:p>
            <a:pPr lvl="1"/>
            <a:r>
              <a:rPr lang="en-US" altLang="en-US" dirty="0"/>
              <a:t>switching context from one process to another</a:t>
            </a:r>
          </a:p>
          <a:p>
            <a:pPr lvl="1"/>
            <a:r>
              <a:rPr lang="en-US" altLang="en-US" dirty="0"/>
              <a:t>switching to user mode</a:t>
            </a:r>
          </a:p>
          <a:p>
            <a:pPr lvl="1"/>
            <a:r>
              <a:rPr lang="en-US" altLang="en-US" dirty="0"/>
              <a:t>jumping to the proper location in the user program to restart that program</a:t>
            </a:r>
          </a:p>
          <a:p>
            <a:r>
              <a:rPr lang="en-US" altLang="en-US" dirty="0">
                <a:solidFill>
                  <a:srgbClr val="3366FF"/>
                </a:solidFill>
              </a:rPr>
              <a:t>Dispatch latency </a:t>
            </a:r>
            <a:r>
              <a:rPr lang="en-US" altLang="en-US" dirty="0"/>
              <a:t>– the time it takes for the dispatcher to stop one process and start another running – an overhead</a:t>
            </a:r>
          </a:p>
          <a:p>
            <a:r>
              <a:rPr lang="en-US" altLang="en-US" dirty="0"/>
              <a:t>The number of context switches can be obtained by using </a:t>
            </a:r>
            <a:r>
              <a:rPr lang="en-US" altLang="en-US" b="1" dirty="0">
                <a:latin typeface="Courier New" panose="02070309020205020404" pitchFamily="49" charset="0"/>
                <a:cs typeface="Courier New" panose="02070309020205020404" pitchFamily="49" charset="0"/>
              </a:rPr>
              <a:t>vmstat</a:t>
            </a:r>
            <a:r>
              <a:rPr lang="en-US" altLang="en-US" dirty="0"/>
              <a:t> on Linux, typically hundreds of context switches per second</a:t>
            </a:r>
          </a:p>
        </p:txBody>
      </p:sp>
      <p:pic>
        <p:nvPicPr>
          <p:cNvPr id="17412" name="Picture 1"/>
          <p:cNvPicPr>
            <a:picLocks noChangeAspect="1"/>
          </p:cNvPicPr>
          <p:nvPr/>
        </p:nvPicPr>
        <p:blipFill>
          <a:blip r:embed="rId3"/>
          <a:stretch>
            <a:fillRect/>
          </a:stretch>
        </p:blipFill>
        <p:spPr>
          <a:xfrm>
            <a:off x="5456238" y="1452563"/>
            <a:ext cx="4624387" cy="3678237"/>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990600" y="214313"/>
            <a:ext cx="7696200" cy="576262"/>
          </a:xfrm>
        </p:spPr>
        <p:txBody>
          <a:bodyPr vert="horz" wrap="square" lIns="91440" tIns="45720" rIns="91440" bIns="45720" anchor="b" anchorCtr="0"/>
          <a:lstStyle/>
          <a:p>
            <a:pPr eaLnBrk="1" hangingPunct="1"/>
            <a:r>
              <a:rPr lang="en-US" altLang="en-US" dirty="0"/>
              <a:t>Scheduling Criteria</a:t>
            </a:r>
          </a:p>
        </p:txBody>
      </p:sp>
      <p:sp>
        <p:nvSpPr>
          <p:cNvPr id="19459" name="Rectangle 3"/>
          <p:cNvSpPr>
            <a:spLocks noGrp="1" noChangeArrowheads="1"/>
          </p:cNvSpPr>
          <p:nvPr>
            <p:ph idx="1"/>
          </p:nvPr>
        </p:nvSpPr>
        <p:spPr>
          <a:xfrm>
            <a:off x="422275" y="935038"/>
            <a:ext cx="8145463" cy="5283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1"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CPU utilization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fraction of the time that CPU is busy</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Throughput</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 # of processes or jobs </a:t>
            </a:r>
            <a:r>
              <a:rPr kumimoji="1" lang="en-US" altLang="zh-CN"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completed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per time unit (second)</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Efficient use of the resources (CPU, memory, disk, etc.)</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May be one process in seconds (long), or tens of processes/sec (short)</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Waiting time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amount of time a process waiting on the ready queue</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Turnaround time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the amount of time to execute a particular process, measured by the CPU burst time, I/O burst time and waiting time</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ea"/>
                <a:ea typeface="+mn-ea"/>
              </a:rPr>
              <a:t>Considering</a:t>
            </a:r>
            <a:r>
              <a:rPr kumimoji="1" lang="zh-CN" altLang="en-US" sz="1600" b="0" i="0" u="none" strike="noStrike" kern="0" cap="none" spc="0" normalizeH="0" baseline="0" noProof="0" dirty="0">
                <a:ln>
                  <a:noFill/>
                </a:ln>
                <a:solidFill>
                  <a:schemeClr val="tx1"/>
                </a:solidFill>
                <a:effectLst/>
                <a:uLnTx/>
                <a:uFillTx/>
                <a:latin typeface="+mn-ea"/>
                <a:ea typeface="+mn-ea"/>
              </a:rPr>
              <a:t> </a:t>
            </a:r>
            <a:r>
              <a:rPr kumimoji="1" lang="en-US" altLang="zh-CN" sz="1600" b="0" i="0" u="none" strike="noStrike" kern="0" cap="none" spc="0" normalizeH="0" baseline="0" noProof="0" dirty="0">
                <a:ln>
                  <a:noFill/>
                </a:ln>
                <a:solidFill>
                  <a:schemeClr val="tx1"/>
                </a:solidFill>
                <a:effectLst/>
                <a:uLnTx/>
                <a:uFillTx/>
                <a:latin typeface="+mn-ea"/>
                <a:ea typeface="+mn-ea"/>
              </a:rPr>
              <a:t>single CPU burst, turnaround time = waiting time + CPU burst time</a:t>
            </a:r>
            <a:endParaRPr kumimoji="1" lang="en-US" altLang="en-US" sz="1600" b="0" i="0" u="none" strike="noStrike" kern="0" cap="none" spc="0" normalizeH="0" baseline="0" noProof="0" dirty="0">
              <a:ln>
                <a:noFill/>
              </a:ln>
              <a:solidFill>
                <a:schemeClr val="tx1"/>
              </a:solidFill>
              <a:effectLst/>
              <a:uLnTx/>
              <a:uFillTx/>
              <a:latin typeface="+mn-ea"/>
              <a:ea typeface="+mn-ea"/>
            </a:endParaRP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Response time </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the amount of time it takes from when a request was submitted until the</a:t>
            </a:r>
            <a:r>
              <a:rPr kumimoji="1" lang="en-US" sz="1800" b="0" i="0" u="none" strike="noStrike" kern="0" cap="none" spc="0" normalizeH="0" baseline="0" noProof="0" dirty="0">
                <a:ln>
                  <a:noFill/>
                </a:ln>
                <a:solidFill>
                  <a:srgbClr val="3366FF"/>
                </a:solidFill>
                <a:effectLst/>
                <a:uLnTx/>
                <a:uFillTx/>
                <a:latin typeface="+mn-lt"/>
                <a:ea typeface="MS PGothic" panose="020B0600070205080204" pitchFamily="34" charset="-128"/>
                <a:cs typeface="MS PGothic" panose="020B0600070205080204" pitchFamily="34" charset="-128"/>
              </a:rPr>
              <a:t> first</a:t>
            </a:r>
            <a:r>
              <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cs typeface="MS PGothic" panose="020B0600070205080204" pitchFamily="34" charset="-128"/>
              </a:rPr>
              <a:t> response is produced</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Time to echo a keystroke in editor, or games </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This is more relevant to interactive programs (typically using RR scheduling)</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Considering single CPU burst, this is the time between the completion of first CPU time minus the time that this process joins the ready queue</a:t>
            </a:r>
          </a:p>
          <a:p>
            <a:pPr marL="342900" marR="0" lvl="0" indent="-342900" algn="l" defTabSz="914400" rtl="0" eaLnBrk="0" fontAlgn="base" latinLnBrk="0" hangingPunct="0">
              <a:lnSpc>
                <a:spcPct val="100000"/>
              </a:lnSpc>
              <a:spcBef>
                <a:spcPct val="35000"/>
              </a:spcBef>
              <a:spcAft>
                <a:spcPct val="0"/>
              </a:spcAft>
              <a:buClr>
                <a:srgbClr val="993300"/>
              </a:buClr>
              <a:buSzPct val="90000"/>
              <a:buFont typeface="Monotype Sorts" pitchFamily="-84" charset="2"/>
              <a:buChar char="n"/>
              <a:defRPr/>
            </a:pPr>
            <a:r>
              <a:rPr kumimoji="1" lang="en-US" altLang="en-US" sz="1800" b="0" i="0" u="none" strike="noStrike" kern="0" cap="none" spc="0" normalizeH="0" baseline="0" noProof="0" dirty="0">
                <a:ln>
                  <a:noFill/>
                </a:ln>
                <a:solidFill>
                  <a:srgbClr val="FF0000"/>
                </a:solidFill>
                <a:effectLst/>
                <a:uLnTx/>
                <a:uFillTx/>
                <a:latin typeface="+mn-lt"/>
                <a:ea typeface="MS PGothic" panose="020B0600070205080204" pitchFamily="34" charset="-128"/>
                <a:cs typeface="MS PGothic" panose="020B0600070205080204" pitchFamily="34" charset="-128"/>
              </a:rPr>
              <a:t>Fairness</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r>
              <a:rPr kumimoji="1" lang="en-US" altLang="en-US" sz="1600" b="0" i="0" u="none" strike="noStrike" kern="0" cap="none" spc="0" normalizeH="0" baseline="0" noProof="0" dirty="0">
                <a:ln>
                  <a:noFill/>
                </a:ln>
                <a:solidFill>
                  <a:schemeClr val="tx1"/>
                </a:solidFill>
                <a:effectLst/>
                <a:uLnTx/>
                <a:uFillTx/>
                <a:latin typeface="+mn-lt"/>
                <a:ea typeface="MS PGothic" panose="020B0600070205080204" pitchFamily="34" charset="-128"/>
              </a:rPr>
              <a:t>Resources such as CPU are utilized in some “fair” manner</a:t>
            </a: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a:p>
            <a:pPr marL="742950" marR="0" lvl="1" indent="-285750" algn="l" defTabSz="914400" rtl="0" eaLnBrk="0" fontAlgn="base" latinLnBrk="0" hangingPunct="0">
              <a:lnSpc>
                <a:spcPct val="100000"/>
              </a:lnSpc>
              <a:spcBef>
                <a:spcPct val="35000"/>
              </a:spcBef>
              <a:spcAft>
                <a:spcPct val="0"/>
              </a:spcAft>
              <a:buClr>
                <a:srgbClr val="CC6600"/>
              </a:buClr>
              <a:buSzPct val="80000"/>
              <a:buFont typeface="Monotype Sorts" pitchFamily="-84" charset="2"/>
              <a:buChar char="l"/>
              <a:defRPr/>
            </a:pPr>
            <a:endParaRPr kumimoji="1" lang="en-US" altLang="en-US" sz="1800" b="0" i="0" u="none" strike="noStrike" kern="0" cap="none" spc="0" normalizeH="0" baseline="0" noProof="0" dirty="0">
              <a:ln>
                <a:noFill/>
              </a:ln>
              <a:solidFill>
                <a:schemeClr val="tx1"/>
              </a:solidFill>
              <a:effectLst/>
              <a:uLnTx/>
              <a:uFillTx/>
              <a:latin typeface="+mn-lt"/>
              <a:ea typeface="MS PGothic" panose="020B0600070205080204"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990600" y="214313"/>
            <a:ext cx="7696200" cy="576262"/>
          </a:xfrm>
        </p:spPr>
        <p:txBody>
          <a:bodyPr vert="horz" wrap="square" lIns="91440" tIns="45720" rIns="91440" bIns="45720" anchor="b" anchorCtr="0"/>
          <a:lstStyle/>
          <a:p>
            <a:pPr eaLnBrk="1" hangingPunct="1"/>
            <a:r>
              <a:rPr lang="en-US" altLang="en-US" dirty="0"/>
              <a:t>Scheduling Criteria (Cont.)</a:t>
            </a:r>
          </a:p>
        </p:txBody>
      </p:sp>
      <p:sp>
        <p:nvSpPr>
          <p:cNvPr id="21507" name="Rectangle 3"/>
          <p:cNvSpPr>
            <a:spLocks noGrp="1"/>
          </p:cNvSpPr>
          <p:nvPr>
            <p:ph idx="1"/>
          </p:nvPr>
        </p:nvSpPr>
        <p:spPr>
          <a:xfrm>
            <a:off x="400050" y="998538"/>
            <a:ext cx="8145463" cy="5283200"/>
          </a:xfrm>
        </p:spPr>
        <p:txBody>
          <a:bodyPr vert="horz" wrap="square" lIns="91440" tIns="45720" rIns="91440" bIns="45720" anchor="t" anchorCtr="0"/>
          <a:lstStyle/>
          <a:p>
            <a:r>
              <a:rPr lang="en-US" altLang="en-US" dirty="0"/>
              <a:t>It is desirable to maximize CPU utilization and throughput and to minimize turnaround time, waiting time, and response time. But these can be conflicting set of criteria, there are different considerations in practice</a:t>
            </a:r>
          </a:p>
          <a:p>
            <a:r>
              <a:rPr lang="en-US" altLang="en-US" dirty="0"/>
              <a:t>In most cases, we optimize an average measure, e.g., the average waiting time. However, under some circumstances, we prefer to optimize the minimum or maximum values rather than the average</a:t>
            </a:r>
          </a:p>
          <a:p>
            <a:pPr lvl="1"/>
            <a:r>
              <a:rPr lang="en-US" altLang="en-US" sz="1600" dirty="0"/>
              <a:t>Considering all users, we may want to minimize the maximum response time</a:t>
            </a:r>
          </a:p>
          <a:p>
            <a:r>
              <a:rPr lang="en-US" altLang="en-US" dirty="0"/>
              <a:t>For interactive systems (such as a desktop or laptop), it might be more important to minimize the variance in the response time than to minimize the average response time</a:t>
            </a:r>
          </a:p>
          <a:p>
            <a:pPr lvl="1"/>
            <a:r>
              <a:rPr lang="en-US" altLang="en-US" sz="1600" dirty="0"/>
              <a:t>A system with reasonable and predictable response time may be considered more desirable than a system that is faster on the average but is highly variable</a:t>
            </a:r>
          </a:p>
          <a:p>
            <a:r>
              <a:rPr lang="en-US" altLang="en-US" dirty="0"/>
              <a:t>Different CPU-scheduling algorithms have different properties. we next describe several scheduling algorithms in the context of only one CPU core – the system is capable of only running one process or thread at a time</a:t>
            </a:r>
          </a:p>
          <a:p>
            <a:pPr lvl="1"/>
            <a:endParaRPr lang="en-US"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8efd19f9-ccce-4e6c-972f-fabb296bc55b}"/>
  <p:tag name="TABLE_ENDDRAG_ORIGIN_RECT" val="145*50"/>
  <p:tag name="TABLE_ENDDRAG_RECT" val="151*331*145*5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8efd19f9-ccce-4e6c-972f-fabb296bc55b}"/>
  <p:tag name="TABLE_ENDDRAG_ORIGIN_RECT" val="145*50"/>
  <p:tag name="TABLE_ENDDRAG_RECT" val="151*331*145*50"/>
</p:tagLst>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OS8</Template>
  <TotalTime>99</TotalTime>
  <Words>6196</Words>
  <Application>Microsoft Office PowerPoint</Application>
  <PresentationFormat>On-screen Show (4:3)</PresentationFormat>
  <Paragraphs>747</Paragraphs>
  <Slides>60</Slides>
  <Notes>50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5" baseType="lpstr">
      <vt:lpstr>Lucida Grande</vt:lpstr>
      <vt:lpstr>Monotype Sorts</vt:lpstr>
      <vt:lpstr>PalatinoLTStd-Roman</vt:lpstr>
      <vt:lpstr>STIXMath-Regular</vt:lpstr>
      <vt:lpstr>Arial</vt:lpstr>
      <vt:lpstr>Calibri</vt:lpstr>
      <vt:lpstr>Courier New</vt:lpstr>
      <vt:lpstr>Helvetica</vt:lpstr>
      <vt:lpstr>Palatino Linotype</vt:lpstr>
      <vt:lpstr>Times New Roman</vt:lpstr>
      <vt:lpstr>Verdana</vt:lpstr>
      <vt:lpstr>Webdings</vt:lpstr>
      <vt:lpstr>Wingdings</vt:lpstr>
      <vt:lpstr>os-8</vt:lpstr>
      <vt:lpstr>Equation.3</vt:lpstr>
      <vt:lpstr>Chapter 5:  CPU Scheduling</vt:lpstr>
      <vt:lpstr>Chapter 5:  CPU Scheduling</vt:lpstr>
      <vt:lpstr>Objectives</vt:lpstr>
      <vt:lpstr>Basic Concepts</vt:lpstr>
      <vt:lpstr>Histogram of CPU-burst Times</vt:lpstr>
      <vt:lpstr>CPU Scheduler</vt:lpstr>
      <vt:lpstr>Dispatcher</vt:lpstr>
      <vt:lpstr>Scheduling Criteria</vt:lpstr>
      <vt:lpstr>Scheduling Criteria (Cont.)</vt:lpstr>
      <vt:lpstr>First-Come, First-Served (FCFS) Scheduling</vt:lpstr>
      <vt:lpstr>FCFS Scheduling (Cont.)</vt:lpstr>
      <vt:lpstr>Round Robin (RR)</vt:lpstr>
      <vt:lpstr>Example of RR with Time Quantum = 4</vt:lpstr>
      <vt:lpstr>Time Quantum and Context Switch Time</vt:lpstr>
      <vt:lpstr>Comparisons between FCFS and RR</vt:lpstr>
      <vt:lpstr>Turnaround Time Varies With The Time Quantum</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Comparison of SJF/SRTF and FCFS </vt:lpstr>
      <vt:lpstr>Priority Scheduling</vt:lpstr>
      <vt:lpstr>Example of Priority Scheduling</vt:lpstr>
      <vt:lpstr>Priority Scheduling w/ Round-Robin</vt:lpstr>
      <vt:lpstr>Multilevel Queue</vt:lpstr>
      <vt:lpstr>Multilevel Queue (Cont.)</vt:lpstr>
      <vt:lpstr>Multilevel Feedback Queue (MLFQ)</vt:lpstr>
      <vt:lpstr>Example of Multilevel Feedback Queue</vt:lpstr>
      <vt:lpstr>MLFQ Example</vt:lpstr>
      <vt:lpstr>MLFQ Scheduling: Example</vt:lpstr>
      <vt:lpstr>MLFQ Scheduling: Example</vt:lpstr>
      <vt:lpstr>Multilevel Feedback Queue (MLFQ)</vt:lpstr>
      <vt:lpstr>Thread Scheduling</vt:lpstr>
      <vt:lpstr>Thread Scheduling</vt:lpstr>
      <vt:lpstr>Multiple-Processor Scheduling</vt:lpstr>
      <vt:lpstr>Symmetric multiprocessing (SMP)</vt:lpstr>
      <vt:lpstr>Multicore Processors</vt:lpstr>
      <vt:lpstr>Multithreaded Multicore System</vt:lpstr>
      <vt:lpstr>Multithreaded Multicore System</vt:lpstr>
      <vt:lpstr>Multithreaded Multicore System </vt:lpstr>
      <vt:lpstr>Multithreaded Multicore Scheduling</vt:lpstr>
      <vt:lpstr>Processor Affinity</vt:lpstr>
      <vt:lpstr>Multiple-Processor Scheduling – Load Balancing</vt:lpstr>
      <vt:lpstr>Real-Time CPU Scheduling</vt:lpstr>
      <vt:lpstr>Priority-based Scheduling</vt:lpstr>
      <vt:lpstr>Rate Montonic Scheduling</vt:lpstr>
      <vt:lpstr>Missed Deadlines with Rate-Monotonic Scheduling</vt:lpstr>
      <vt:lpstr>Earliest Deadline First Scheduling (EDF)</vt:lpstr>
      <vt:lpstr>Rate-monotonic vs. EDF Scheduling</vt:lpstr>
      <vt:lpstr>Algorithm Evaluation</vt:lpstr>
      <vt:lpstr>Deterministic Modeling</vt:lpstr>
      <vt:lpstr>Deterministic Evaluation</vt:lpstr>
      <vt:lpstr>Queueing Analysis</vt:lpstr>
      <vt:lpstr>Queueing Models</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drlibo@gmail.com</cp:lastModifiedBy>
  <cp:revision>430</cp:revision>
  <cp:lastPrinted>2013-09-10T17:57:00Z</cp:lastPrinted>
  <dcterms:created xsi:type="dcterms:W3CDTF">2011-01-13T23:43:00Z</dcterms:created>
  <dcterms:modified xsi:type="dcterms:W3CDTF">2022-02-24T04:41:32Z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484D53D9591A40D5ACD9854667CEAEEF</vt:lpwstr>
  </property>
  <property fmtid="{D5CDD505-2E9C-101B-9397-08002B2CF9AE}" pid="3" name="KSOProductBuildVer">
    <vt:lpwstr>2052-11.1.0.11294</vt:lpwstr>
  </property>
</Properties>
</file>